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74"/>
  </p:notesMasterIdLst>
  <p:handoutMasterIdLst>
    <p:handoutMasterId r:id="rId75"/>
  </p:handoutMasterIdLst>
  <p:sldIdLst>
    <p:sldId id="359" r:id="rId2"/>
    <p:sldId id="446" r:id="rId3"/>
    <p:sldId id="450" r:id="rId4"/>
    <p:sldId id="454" r:id="rId5"/>
    <p:sldId id="458" r:id="rId6"/>
    <p:sldId id="461" r:id="rId7"/>
    <p:sldId id="464" r:id="rId8"/>
    <p:sldId id="468" r:id="rId9"/>
    <p:sldId id="481" r:id="rId10"/>
    <p:sldId id="486" r:id="rId11"/>
    <p:sldId id="489" r:id="rId12"/>
    <p:sldId id="492" r:id="rId13"/>
    <p:sldId id="370" r:id="rId14"/>
    <p:sldId id="494" r:id="rId15"/>
    <p:sldId id="497" r:id="rId16"/>
    <p:sldId id="375" r:id="rId17"/>
    <p:sldId id="376" r:id="rId18"/>
    <p:sldId id="501" r:id="rId19"/>
    <p:sldId id="379" r:id="rId20"/>
    <p:sldId id="504" r:id="rId21"/>
    <p:sldId id="507" r:id="rId22"/>
    <p:sldId id="509" r:id="rId23"/>
    <p:sldId id="511" r:id="rId24"/>
    <p:sldId id="451" r:id="rId25"/>
    <p:sldId id="456" r:id="rId26"/>
    <p:sldId id="512" r:id="rId27"/>
    <p:sldId id="513" r:id="rId28"/>
    <p:sldId id="387" r:id="rId29"/>
    <p:sldId id="467" r:id="rId30"/>
    <p:sldId id="469" r:id="rId31"/>
    <p:sldId id="473" r:id="rId32"/>
    <p:sldId id="380" r:id="rId33"/>
    <p:sldId id="430" r:id="rId34"/>
    <p:sldId id="431" r:id="rId35"/>
    <p:sldId id="429" r:id="rId36"/>
    <p:sldId id="475" r:id="rId37"/>
    <p:sldId id="390" r:id="rId38"/>
    <p:sldId id="392" r:id="rId39"/>
    <p:sldId id="476" r:id="rId40"/>
    <p:sldId id="478" r:id="rId41"/>
    <p:sldId id="479" r:id="rId42"/>
    <p:sldId id="432" r:id="rId43"/>
    <p:sldId id="436" r:id="rId44"/>
    <p:sldId id="437" r:id="rId45"/>
    <p:sldId id="434" r:id="rId46"/>
    <p:sldId id="438" r:id="rId47"/>
    <p:sldId id="514" r:id="rId48"/>
    <p:sldId id="515" r:id="rId49"/>
    <p:sldId id="522" r:id="rId50"/>
    <p:sldId id="532" r:id="rId51"/>
    <p:sldId id="418" r:id="rId52"/>
    <p:sldId id="536" r:id="rId53"/>
    <p:sldId id="439" r:id="rId54"/>
    <p:sldId id="543" r:id="rId55"/>
    <p:sldId id="440" r:id="rId56"/>
    <p:sldId id="545" r:id="rId57"/>
    <p:sldId id="419" r:id="rId58"/>
    <p:sldId id="546" r:id="rId59"/>
    <p:sldId id="484" r:id="rId60"/>
    <p:sldId id="547" r:id="rId61"/>
    <p:sldId id="490" r:id="rId62"/>
    <p:sldId id="441" r:id="rId63"/>
    <p:sldId id="495" r:id="rId64"/>
    <p:sldId id="548" r:id="rId65"/>
    <p:sldId id="500" r:id="rId66"/>
    <p:sldId id="553" r:id="rId67"/>
    <p:sldId id="412" r:id="rId68"/>
    <p:sldId id="558" r:id="rId69"/>
    <p:sldId id="415" r:id="rId70"/>
    <p:sldId id="563" r:id="rId71"/>
    <p:sldId id="565" r:id="rId72"/>
    <p:sldId id="567" r:id="rId7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80"/>
    <a:srgbClr val="FB2A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79" autoAdjust="0"/>
    <p:restoredTop sz="95728"/>
  </p:normalViewPr>
  <p:slideViewPr>
    <p:cSldViewPr snapToGrid="0">
      <p:cViewPr varScale="1">
        <p:scale>
          <a:sx n="117" d="100"/>
          <a:sy n="117" d="100"/>
        </p:scale>
        <p:origin x="200" y="20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5" d="100"/>
          <a:sy n="85" d="100"/>
        </p:scale>
        <p:origin x="3928" y="17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421AD5C-6630-0248-9756-8C2CF8235BE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a:extLst>
              <a:ext uri="{FF2B5EF4-FFF2-40B4-BE49-F238E27FC236}">
                <a16:creationId xmlns:a16="http://schemas.microsoft.com/office/drawing/2014/main" id="{E40A613B-D8F0-1D46-A9E7-C48FE32438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9C22E0E-D23C-1240-AA41-F8B8ED54BB0F}" type="datetimeFigureOut">
              <a:rPr lang="en-RU" smtClean="0"/>
              <a:t>10.12.2022</a:t>
            </a:fld>
            <a:endParaRPr lang="en-RU"/>
          </a:p>
        </p:txBody>
      </p:sp>
      <p:sp>
        <p:nvSpPr>
          <p:cNvPr id="4" name="Footer Placeholder 3">
            <a:extLst>
              <a:ext uri="{FF2B5EF4-FFF2-40B4-BE49-F238E27FC236}">
                <a16:creationId xmlns:a16="http://schemas.microsoft.com/office/drawing/2014/main" id="{AD58DC73-C83A-9440-BD24-5FE03E9C70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5" name="Slide Number Placeholder 4">
            <a:extLst>
              <a:ext uri="{FF2B5EF4-FFF2-40B4-BE49-F238E27FC236}">
                <a16:creationId xmlns:a16="http://schemas.microsoft.com/office/drawing/2014/main" id="{BCABE41B-83C0-8342-B46E-77FD4C12E45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C73B4F-2829-C749-A4CE-035BA97C000C}" type="slidenum">
              <a:rPr lang="en-RU" smtClean="0"/>
              <a:t>‹#›</a:t>
            </a:fld>
            <a:endParaRPr lang="en-RU"/>
          </a:p>
        </p:txBody>
      </p:sp>
    </p:spTree>
    <p:extLst>
      <p:ext uri="{BB962C8B-B14F-4D97-AF65-F5344CB8AC3E}">
        <p14:creationId xmlns:p14="http://schemas.microsoft.com/office/powerpoint/2010/main" val="27861058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DC5D29-A14A-1048-BCA5-3431480BA976}" type="datetimeFigureOut">
              <a:rPr lang="en-RU" smtClean="0"/>
              <a:t>10.12.2022</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65282E-4D28-D146-B8BE-0B51907DB6F9}" type="slidenum">
              <a:rPr lang="en-RU" smtClean="0"/>
              <a:t>‹#›</a:t>
            </a:fld>
            <a:endParaRPr lang="en-RU"/>
          </a:p>
        </p:txBody>
      </p:sp>
    </p:spTree>
    <p:extLst>
      <p:ext uri="{BB962C8B-B14F-4D97-AF65-F5344CB8AC3E}">
        <p14:creationId xmlns:p14="http://schemas.microsoft.com/office/powerpoint/2010/main" val="2177346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0A65282E-4D28-D146-B8BE-0B51907DB6F9}" type="slidenum">
              <a:rPr lang="en-RU" smtClean="0"/>
              <a:t>46</a:t>
            </a:fld>
            <a:endParaRPr lang="en-RU"/>
          </a:p>
        </p:txBody>
      </p:sp>
    </p:spTree>
    <p:extLst>
      <p:ext uri="{BB962C8B-B14F-4D97-AF65-F5344CB8AC3E}">
        <p14:creationId xmlns:p14="http://schemas.microsoft.com/office/powerpoint/2010/main" val="1311848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0A65282E-4D28-D146-B8BE-0B51907DB6F9}" type="slidenum">
              <a:rPr lang="en-RU" smtClean="0"/>
              <a:t>61</a:t>
            </a:fld>
            <a:endParaRPr lang="en-RU"/>
          </a:p>
        </p:txBody>
      </p:sp>
    </p:spTree>
    <p:extLst>
      <p:ext uri="{BB962C8B-B14F-4D97-AF65-F5344CB8AC3E}">
        <p14:creationId xmlns:p14="http://schemas.microsoft.com/office/powerpoint/2010/main" val="437748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0A65282E-4D28-D146-B8BE-0B51907DB6F9}" type="slidenum">
              <a:rPr lang="en-RU" smtClean="0"/>
              <a:t>63</a:t>
            </a:fld>
            <a:endParaRPr lang="en-RU"/>
          </a:p>
        </p:txBody>
      </p:sp>
    </p:spTree>
    <p:extLst>
      <p:ext uri="{BB962C8B-B14F-4D97-AF65-F5344CB8AC3E}">
        <p14:creationId xmlns:p14="http://schemas.microsoft.com/office/powerpoint/2010/main" val="1450235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0A65282E-4D28-D146-B8BE-0B51907DB6F9}" type="slidenum">
              <a:rPr lang="en-RU" smtClean="0"/>
              <a:t>64</a:t>
            </a:fld>
            <a:endParaRPr lang="en-RU"/>
          </a:p>
        </p:txBody>
      </p:sp>
    </p:spTree>
    <p:extLst>
      <p:ext uri="{BB962C8B-B14F-4D97-AF65-F5344CB8AC3E}">
        <p14:creationId xmlns:p14="http://schemas.microsoft.com/office/powerpoint/2010/main" val="13193440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Титульный лист">
    <p:spTree>
      <p:nvGrpSpPr>
        <p:cNvPr id="1" name=""/>
        <p:cNvGrpSpPr/>
        <p:nvPr/>
      </p:nvGrpSpPr>
      <p:grpSpPr>
        <a:xfrm>
          <a:off x="0" y="0"/>
          <a:ext cx="0" cy="0"/>
          <a:chOff x="0" y="0"/>
          <a:chExt cx="0" cy="0"/>
        </a:xfrm>
      </p:grpSpPr>
      <p:sp>
        <p:nvSpPr>
          <p:cNvPr id="22" name="Текст 21">
            <a:extLst>
              <a:ext uri="{FF2B5EF4-FFF2-40B4-BE49-F238E27FC236}">
                <a16:creationId xmlns:a16="http://schemas.microsoft.com/office/drawing/2014/main" id="{A7E59506-23B8-CB4B-B6E1-01926815F6ED}"/>
              </a:ext>
            </a:extLst>
          </p:cNvPr>
          <p:cNvSpPr>
            <a:spLocks noGrp="1"/>
          </p:cNvSpPr>
          <p:nvPr>
            <p:ph type="body" sz="quarter" idx="11" hasCustomPrompt="1"/>
          </p:nvPr>
        </p:nvSpPr>
        <p:spPr>
          <a:xfrm>
            <a:off x="544425" y="5017168"/>
            <a:ext cx="4941887" cy="332072"/>
          </a:xfrm>
          <a:prstGeom prst="rect">
            <a:avLst/>
          </a:prstGeom>
        </p:spPr>
        <p:txBody>
          <a:bodyPr/>
          <a:lstStyle>
            <a:lvl1pPr marL="0" indent="0">
              <a:buNone/>
              <a:defRPr sz="1600" baseline="0">
                <a:latin typeface="+mn-lt"/>
              </a:defRPr>
            </a:lvl1pPr>
            <a:lvl2pPr>
              <a:defRPr sz="1800">
                <a:latin typeface="Proxima Nova Light" panose="02000506030000020004" pitchFamily="2" charset="0"/>
              </a:defRPr>
            </a:lvl2pPr>
            <a:lvl3pPr>
              <a:defRPr sz="1800">
                <a:latin typeface="Proxima Nova Light" panose="02000506030000020004" pitchFamily="2" charset="0"/>
              </a:defRPr>
            </a:lvl3pPr>
            <a:lvl4pPr>
              <a:defRPr sz="1800">
                <a:latin typeface="Proxima Nova Light" panose="02000506030000020004" pitchFamily="2" charset="0"/>
              </a:defRPr>
            </a:lvl4pPr>
            <a:lvl5pPr>
              <a:defRPr sz="1800">
                <a:latin typeface="Proxima Nova Light" panose="02000506030000020004" pitchFamily="2" charset="0"/>
              </a:defRPr>
            </a:lvl5pPr>
          </a:lstStyle>
          <a:p>
            <a:pPr lvl="0"/>
            <a:r>
              <a:rPr lang="ru-RU" dirty="0"/>
              <a:t>Имя Фамилия</a:t>
            </a:r>
          </a:p>
        </p:txBody>
      </p:sp>
      <p:sp>
        <p:nvSpPr>
          <p:cNvPr id="23" name="Текст 21">
            <a:extLst>
              <a:ext uri="{FF2B5EF4-FFF2-40B4-BE49-F238E27FC236}">
                <a16:creationId xmlns:a16="http://schemas.microsoft.com/office/drawing/2014/main" id="{66CF4B95-F143-724F-8317-E4CC3AE87AB1}"/>
              </a:ext>
            </a:extLst>
          </p:cNvPr>
          <p:cNvSpPr>
            <a:spLocks noGrp="1"/>
          </p:cNvSpPr>
          <p:nvPr>
            <p:ph type="body" sz="quarter" idx="12" hasCustomPrompt="1"/>
          </p:nvPr>
        </p:nvSpPr>
        <p:spPr>
          <a:xfrm>
            <a:off x="544424" y="5369560"/>
            <a:ext cx="4941887" cy="626314"/>
          </a:xfrm>
          <a:prstGeom prst="rect">
            <a:avLst/>
          </a:prstGeom>
        </p:spPr>
        <p:txBody>
          <a:bodyPr/>
          <a:lstStyle>
            <a:lvl1pPr marL="0" indent="0">
              <a:buNone/>
              <a:defRPr sz="1600">
                <a:latin typeface="+mn-lt"/>
              </a:defRPr>
            </a:lvl1pPr>
            <a:lvl2pPr>
              <a:defRPr sz="1800">
                <a:latin typeface="Proxima Nova Light" panose="02000506030000020004" pitchFamily="2" charset="0"/>
              </a:defRPr>
            </a:lvl2pPr>
            <a:lvl3pPr>
              <a:defRPr sz="1800">
                <a:latin typeface="Proxima Nova Light" panose="02000506030000020004" pitchFamily="2" charset="0"/>
              </a:defRPr>
            </a:lvl3pPr>
            <a:lvl4pPr>
              <a:defRPr sz="1800">
                <a:latin typeface="Proxima Nova Light" panose="02000506030000020004" pitchFamily="2" charset="0"/>
              </a:defRPr>
            </a:lvl4pPr>
            <a:lvl5pPr>
              <a:defRPr sz="1800">
                <a:latin typeface="Proxima Nova Light" panose="02000506030000020004" pitchFamily="2" charset="0"/>
              </a:defRPr>
            </a:lvl5pPr>
          </a:lstStyle>
          <a:p>
            <a:pPr lvl="0"/>
            <a:r>
              <a:rPr lang="ru-RU" dirty="0"/>
              <a:t>Должность</a:t>
            </a:r>
          </a:p>
        </p:txBody>
      </p:sp>
      <p:sp>
        <p:nvSpPr>
          <p:cNvPr id="20" name="Текст 19">
            <a:extLst>
              <a:ext uri="{FF2B5EF4-FFF2-40B4-BE49-F238E27FC236}">
                <a16:creationId xmlns:a16="http://schemas.microsoft.com/office/drawing/2014/main" id="{026323EB-CB20-F940-B194-DF913FF6C0A7}"/>
              </a:ext>
            </a:extLst>
          </p:cNvPr>
          <p:cNvSpPr>
            <a:spLocks noGrp="1"/>
          </p:cNvSpPr>
          <p:nvPr>
            <p:ph type="body" sz="quarter" idx="10" hasCustomPrompt="1"/>
          </p:nvPr>
        </p:nvSpPr>
        <p:spPr>
          <a:xfrm>
            <a:off x="544424" y="3305868"/>
            <a:ext cx="8245475" cy="1631605"/>
          </a:xfrm>
          <a:prstGeom prst="rect">
            <a:avLst/>
          </a:prstGeom>
        </p:spPr>
        <p:txBody>
          <a:bodyPr/>
          <a:lstStyle>
            <a:lvl1pPr marL="0" indent="0">
              <a:buNone/>
              <a:defRPr sz="5200" baseline="0">
                <a:latin typeface="+mn-lt"/>
              </a:defRPr>
            </a:lvl1pPr>
          </a:lstStyle>
          <a:p>
            <a:pPr lvl="0"/>
            <a:r>
              <a:rPr lang="ru-RU" dirty="0"/>
              <a:t>Название</a:t>
            </a:r>
          </a:p>
        </p:txBody>
      </p:sp>
      <p:pic>
        <p:nvPicPr>
          <p:cNvPr id="7" name="Рисунок 213" descr="Рисунок 213">
            <a:extLst>
              <a:ext uri="{FF2B5EF4-FFF2-40B4-BE49-F238E27FC236}">
                <a16:creationId xmlns:a16="http://schemas.microsoft.com/office/drawing/2014/main" id="{DC68529A-8A83-B04F-B9A8-7E5A0431F669}"/>
              </a:ext>
            </a:extLst>
          </p:cNvPr>
          <p:cNvPicPr>
            <a:picLocks noChangeAspect="1"/>
          </p:cNvPicPr>
          <p:nvPr/>
        </p:nvPicPr>
        <p:blipFill>
          <a:blip r:embed="rId2"/>
          <a:srcRect t="63472" r="82814"/>
          <a:stretch>
            <a:fillRect/>
          </a:stretch>
        </p:blipFill>
        <p:spPr>
          <a:xfrm>
            <a:off x="5486312" y="4920746"/>
            <a:ext cx="950811" cy="2079158"/>
          </a:xfrm>
          <a:prstGeom prst="rect">
            <a:avLst/>
          </a:prstGeom>
          <a:ln w="12700">
            <a:miter lim="400000"/>
          </a:ln>
        </p:spPr>
      </p:pic>
      <p:pic>
        <p:nvPicPr>
          <p:cNvPr id="18" name="Рисунок 720" descr="Рисунок 720">
            <a:extLst>
              <a:ext uri="{FF2B5EF4-FFF2-40B4-BE49-F238E27FC236}">
                <a16:creationId xmlns:a16="http://schemas.microsoft.com/office/drawing/2014/main" id="{DEA648B1-C859-D94A-A6A1-43602DAEAA71}"/>
              </a:ext>
            </a:extLst>
          </p:cNvPr>
          <p:cNvPicPr>
            <a:picLocks noChangeAspect="1"/>
          </p:cNvPicPr>
          <p:nvPr/>
        </p:nvPicPr>
        <p:blipFill>
          <a:blip r:embed="rId3"/>
          <a:srcRect l="6718" t="1" r="38529" b="65080"/>
          <a:stretch>
            <a:fillRect/>
          </a:stretch>
        </p:blipFill>
        <p:spPr>
          <a:xfrm>
            <a:off x="9152238" y="4937473"/>
            <a:ext cx="3039763" cy="1920528"/>
          </a:xfrm>
          <a:prstGeom prst="rect">
            <a:avLst/>
          </a:prstGeom>
          <a:ln w="12700">
            <a:miter lim="400000"/>
          </a:ln>
        </p:spPr>
      </p:pic>
      <p:pic>
        <p:nvPicPr>
          <p:cNvPr id="3" name="Picture 2">
            <a:extLst>
              <a:ext uri="{FF2B5EF4-FFF2-40B4-BE49-F238E27FC236}">
                <a16:creationId xmlns:a16="http://schemas.microsoft.com/office/drawing/2014/main" id="{FA081BE7-21AF-374F-99B5-6AC706A08C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1670" y="-241611"/>
            <a:ext cx="7620000" cy="4140200"/>
          </a:xfrm>
          <a:prstGeom prst="rect">
            <a:avLst/>
          </a:prstGeom>
          <a:ln>
            <a:noFill/>
          </a:ln>
        </p:spPr>
      </p:pic>
    </p:spTree>
    <p:extLst>
      <p:ext uri="{BB962C8B-B14F-4D97-AF65-F5344CB8AC3E}">
        <p14:creationId xmlns:p14="http://schemas.microsoft.com/office/powerpoint/2010/main" val="7248651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Слайд №5 Контакты">
    <p:spTree>
      <p:nvGrpSpPr>
        <p:cNvPr id="1" name=""/>
        <p:cNvGrpSpPr/>
        <p:nvPr/>
      </p:nvGrpSpPr>
      <p:grpSpPr>
        <a:xfrm>
          <a:off x="0" y="0"/>
          <a:ext cx="0" cy="0"/>
          <a:chOff x="0" y="0"/>
          <a:chExt cx="0" cy="0"/>
        </a:xfrm>
      </p:grpSpPr>
      <p:sp>
        <p:nvSpPr>
          <p:cNvPr id="19" name="Текст 14">
            <a:extLst>
              <a:ext uri="{FF2B5EF4-FFF2-40B4-BE49-F238E27FC236}">
                <a16:creationId xmlns:a16="http://schemas.microsoft.com/office/drawing/2014/main" id="{30D97CAA-EBAD-C949-9EBD-D89013F143A9}"/>
              </a:ext>
            </a:extLst>
          </p:cNvPr>
          <p:cNvSpPr>
            <a:spLocks noGrp="1"/>
          </p:cNvSpPr>
          <p:nvPr>
            <p:ph type="body" sz="quarter" idx="15" hasCustomPrompt="1"/>
          </p:nvPr>
        </p:nvSpPr>
        <p:spPr>
          <a:xfrm>
            <a:off x="2181011" y="3020191"/>
            <a:ext cx="4043620" cy="395288"/>
          </a:xfrm>
          <a:prstGeom prst="rect">
            <a:avLst/>
          </a:prstGeom>
        </p:spPr>
        <p:txBody>
          <a:bodyPr>
            <a:normAutofit/>
          </a:bodyPr>
          <a:lstStyle>
            <a:lvl1pPr marL="0" indent="0">
              <a:buNone/>
              <a:defRPr sz="2000">
                <a:latin typeface="Proxima Nova Light" panose="02000506030000020004" pitchFamily="2" charset="0"/>
              </a:defRPr>
            </a:lvl1pPr>
          </a:lstStyle>
          <a:p>
            <a:r>
              <a:rPr lang="en-US" dirty="0"/>
              <a:t>@</a:t>
            </a:r>
            <a:r>
              <a:rPr lang="en-US" dirty="0" err="1"/>
              <a:t>mail.ru</a:t>
            </a:r>
            <a:endParaRPr lang="ru-RU" dirty="0"/>
          </a:p>
        </p:txBody>
      </p:sp>
      <p:sp>
        <p:nvSpPr>
          <p:cNvPr id="21" name="Текст 14">
            <a:extLst>
              <a:ext uri="{FF2B5EF4-FFF2-40B4-BE49-F238E27FC236}">
                <a16:creationId xmlns:a16="http://schemas.microsoft.com/office/drawing/2014/main" id="{502AF755-FD50-9D44-900A-E3019CE2444F}"/>
              </a:ext>
            </a:extLst>
          </p:cNvPr>
          <p:cNvSpPr>
            <a:spLocks noGrp="1"/>
          </p:cNvSpPr>
          <p:nvPr>
            <p:ph type="body" sz="quarter" idx="16" hasCustomPrompt="1"/>
          </p:nvPr>
        </p:nvSpPr>
        <p:spPr>
          <a:xfrm>
            <a:off x="2181011" y="4305763"/>
            <a:ext cx="4043620" cy="395288"/>
          </a:xfrm>
          <a:prstGeom prst="rect">
            <a:avLst/>
          </a:prstGeom>
        </p:spPr>
        <p:txBody>
          <a:bodyPr>
            <a:normAutofit/>
          </a:bodyPr>
          <a:lstStyle>
            <a:lvl1pPr marL="0" indent="0">
              <a:buNone/>
              <a:defRPr sz="2000">
                <a:latin typeface="Proxima Nova Light" panose="02000506030000020004" pitchFamily="2" charset="0"/>
              </a:defRPr>
            </a:lvl1pPr>
          </a:lstStyle>
          <a:p>
            <a:r>
              <a:rPr lang="en-US" dirty="0"/>
              <a:t>https://</a:t>
            </a:r>
            <a:endParaRPr lang="ru-RU" dirty="0"/>
          </a:p>
        </p:txBody>
      </p:sp>
      <p:sp>
        <p:nvSpPr>
          <p:cNvPr id="15" name="Текст 14">
            <a:extLst>
              <a:ext uri="{FF2B5EF4-FFF2-40B4-BE49-F238E27FC236}">
                <a16:creationId xmlns:a16="http://schemas.microsoft.com/office/drawing/2014/main" id="{E6F1457C-E0C7-8143-A77B-3EB838789EFF}"/>
              </a:ext>
            </a:extLst>
          </p:cNvPr>
          <p:cNvSpPr>
            <a:spLocks noGrp="1"/>
          </p:cNvSpPr>
          <p:nvPr>
            <p:ph type="body" sz="quarter" idx="14" hasCustomPrompt="1"/>
          </p:nvPr>
        </p:nvSpPr>
        <p:spPr>
          <a:xfrm>
            <a:off x="2181011" y="1736525"/>
            <a:ext cx="4043620" cy="395288"/>
          </a:xfrm>
          <a:prstGeom prst="rect">
            <a:avLst/>
          </a:prstGeom>
        </p:spPr>
        <p:txBody>
          <a:bodyPr>
            <a:normAutofit/>
          </a:bodyPr>
          <a:lstStyle>
            <a:lvl1pPr marL="0" indent="0">
              <a:buNone/>
              <a:defRPr sz="2000">
                <a:latin typeface="Proxima Nova Light" panose="02000506030000020004" pitchFamily="2" charset="0"/>
              </a:defRPr>
            </a:lvl1pPr>
          </a:lstStyle>
          <a:p>
            <a:r>
              <a:rPr lang="en-US" dirty="0"/>
              <a:t>+7 111 111 11 11</a:t>
            </a:r>
            <a:endParaRPr lang="ru-RU" dirty="0"/>
          </a:p>
        </p:txBody>
      </p:sp>
      <p:pic>
        <p:nvPicPr>
          <p:cNvPr id="3" name="Рисунок 2">
            <a:extLst>
              <a:ext uri="{FF2B5EF4-FFF2-40B4-BE49-F238E27FC236}">
                <a16:creationId xmlns:a16="http://schemas.microsoft.com/office/drawing/2014/main" id="{F5184F45-7EA4-CA47-BA98-2FD31F964F45}"/>
              </a:ext>
            </a:extLst>
          </p:cNvPr>
          <p:cNvPicPr>
            <a:picLocks noChangeAspect="1"/>
          </p:cNvPicPr>
          <p:nvPr/>
        </p:nvPicPr>
        <p:blipFill>
          <a:blip r:embed="rId2"/>
          <a:stretch>
            <a:fillRect/>
          </a:stretch>
        </p:blipFill>
        <p:spPr>
          <a:xfrm>
            <a:off x="1120775" y="1525062"/>
            <a:ext cx="774700" cy="774700"/>
          </a:xfrm>
          <a:prstGeom prst="rect">
            <a:avLst/>
          </a:prstGeom>
        </p:spPr>
      </p:pic>
      <p:pic>
        <p:nvPicPr>
          <p:cNvPr id="9" name="Рисунок 43" descr="Рисунок 43">
            <a:extLst>
              <a:ext uri="{FF2B5EF4-FFF2-40B4-BE49-F238E27FC236}">
                <a16:creationId xmlns:a16="http://schemas.microsoft.com/office/drawing/2014/main" id="{31DA519A-B518-FF4B-8FB1-2672058A68F0}"/>
              </a:ext>
            </a:extLst>
          </p:cNvPr>
          <p:cNvPicPr>
            <a:picLocks noChangeAspect="1"/>
          </p:cNvPicPr>
          <p:nvPr/>
        </p:nvPicPr>
        <p:blipFill>
          <a:blip r:embed="rId3"/>
          <a:srcRect l="38098" t="6809" r="46928" b="78012"/>
          <a:stretch>
            <a:fillRect/>
          </a:stretch>
        </p:blipFill>
        <p:spPr>
          <a:xfrm>
            <a:off x="-3259" y="279216"/>
            <a:ext cx="770023" cy="773296"/>
          </a:xfrm>
          <a:prstGeom prst="rect">
            <a:avLst/>
          </a:prstGeom>
          <a:ln w="12700">
            <a:miter lim="400000"/>
          </a:ln>
        </p:spPr>
      </p:pic>
      <p:sp>
        <p:nvSpPr>
          <p:cNvPr id="24" name="Текст 23">
            <a:extLst>
              <a:ext uri="{FF2B5EF4-FFF2-40B4-BE49-F238E27FC236}">
                <a16:creationId xmlns:a16="http://schemas.microsoft.com/office/drawing/2014/main" id="{60BF5461-0F78-B34F-9480-B7D10E9C0A51}"/>
              </a:ext>
            </a:extLst>
          </p:cNvPr>
          <p:cNvSpPr>
            <a:spLocks noGrp="1"/>
          </p:cNvSpPr>
          <p:nvPr>
            <p:ph type="body" sz="quarter" idx="13" hasCustomPrompt="1"/>
          </p:nvPr>
        </p:nvSpPr>
        <p:spPr>
          <a:xfrm>
            <a:off x="1120775" y="355493"/>
            <a:ext cx="9726295" cy="823913"/>
          </a:xfrm>
          <a:prstGeom prst="rect">
            <a:avLst/>
          </a:prstGeom>
        </p:spPr>
        <p:txBody>
          <a:bodyPr>
            <a:normAutofit/>
          </a:bodyPr>
          <a:lstStyle>
            <a:lvl1pPr marL="0" indent="0">
              <a:buNone/>
              <a:defRPr sz="4000">
                <a:latin typeface="Proxima Nova Light" panose="02000506030000020004" pitchFamily="2" charset="0"/>
              </a:defRPr>
            </a:lvl1pPr>
          </a:lstStyle>
          <a:p>
            <a:pPr lvl="0"/>
            <a:r>
              <a:rPr lang="ru-RU" dirty="0"/>
              <a:t>Контакты</a:t>
            </a:r>
          </a:p>
        </p:txBody>
      </p:sp>
      <p:pic>
        <p:nvPicPr>
          <p:cNvPr id="5" name="Рисунок 4">
            <a:extLst>
              <a:ext uri="{FF2B5EF4-FFF2-40B4-BE49-F238E27FC236}">
                <a16:creationId xmlns:a16="http://schemas.microsoft.com/office/drawing/2014/main" id="{F12C87B6-FAF6-344B-BA44-C207656E26A3}"/>
              </a:ext>
            </a:extLst>
          </p:cNvPr>
          <p:cNvPicPr>
            <a:picLocks noChangeAspect="1"/>
          </p:cNvPicPr>
          <p:nvPr/>
        </p:nvPicPr>
        <p:blipFill>
          <a:blip r:embed="rId4"/>
          <a:stretch>
            <a:fillRect/>
          </a:stretch>
        </p:blipFill>
        <p:spPr>
          <a:xfrm>
            <a:off x="1120775" y="2820321"/>
            <a:ext cx="774700" cy="774700"/>
          </a:xfrm>
          <a:prstGeom prst="rect">
            <a:avLst/>
          </a:prstGeom>
        </p:spPr>
      </p:pic>
      <p:pic>
        <p:nvPicPr>
          <p:cNvPr id="13" name="Рисунок 12">
            <a:extLst>
              <a:ext uri="{FF2B5EF4-FFF2-40B4-BE49-F238E27FC236}">
                <a16:creationId xmlns:a16="http://schemas.microsoft.com/office/drawing/2014/main" id="{E7557913-73B7-2249-8CD3-665660B2EB54}"/>
              </a:ext>
            </a:extLst>
          </p:cNvPr>
          <p:cNvPicPr>
            <a:picLocks noChangeAspect="1"/>
          </p:cNvPicPr>
          <p:nvPr/>
        </p:nvPicPr>
        <p:blipFill>
          <a:blip r:embed="rId5"/>
          <a:stretch>
            <a:fillRect/>
          </a:stretch>
        </p:blipFill>
        <p:spPr>
          <a:xfrm>
            <a:off x="1120775" y="4115580"/>
            <a:ext cx="774700" cy="774700"/>
          </a:xfrm>
          <a:prstGeom prst="rect">
            <a:avLst/>
          </a:prstGeom>
        </p:spPr>
      </p:pic>
      <p:sp>
        <p:nvSpPr>
          <p:cNvPr id="10" name="Объект 11">
            <a:extLst>
              <a:ext uri="{FF2B5EF4-FFF2-40B4-BE49-F238E27FC236}">
                <a16:creationId xmlns:a16="http://schemas.microsoft.com/office/drawing/2014/main" id="{FA009FB2-6AB9-6145-8D54-98CC88D82A97}"/>
              </a:ext>
            </a:extLst>
          </p:cNvPr>
          <p:cNvSpPr>
            <a:spLocks noGrp="1"/>
          </p:cNvSpPr>
          <p:nvPr>
            <p:ph sz="quarter" idx="12"/>
          </p:nvPr>
        </p:nvSpPr>
        <p:spPr>
          <a:xfrm>
            <a:off x="8305206" y="1534611"/>
            <a:ext cx="2541864" cy="2517272"/>
          </a:xfrm>
          <a:prstGeom prst="rect">
            <a:avLst/>
          </a:prstGeom>
        </p:spPr>
        <p:txBody>
          <a:bodyPr>
            <a:normAutofit/>
          </a:bodyPr>
          <a:lstStyle>
            <a:lvl1pPr marL="0" indent="0">
              <a:buNone/>
              <a:defRPr sz="4000">
                <a:solidFill>
                  <a:schemeClr val="bg1"/>
                </a:solidFill>
                <a:latin typeface="Proxima Nova Light" panose="02000506030000020004" pitchFamily="2" charset="0"/>
              </a:defRPr>
            </a:lvl1pPr>
          </a:lstStyle>
          <a:p>
            <a:pPr lvl="0"/>
            <a:r>
              <a:rPr lang="ru-RU"/>
              <a:t>Образец текста</a:t>
            </a:r>
          </a:p>
        </p:txBody>
      </p:sp>
      <p:sp>
        <p:nvSpPr>
          <p:cNvPr id="11" name="Текст 21">
            <a:extLst>
              <a:ext uri="{FF2B5EF4-FFF2-40B4-BE49-F238E27FC236}">
                <a16:creationId xmlns:a16="http://schemas.microsoft.com/office/drawing/2014/main" id="{4CDF883F-54CC-5F47-8E5F-F6CD09B12DE8}"/>
              </a:ext>
            </a:extLst>
          </p:cNvPr>
          <p:cNvSpPr>
            <a:spLocks noGrp="1"/>
          </p:cNvSpPr>
          <p:nvPr>
            <p:ph type="body" sz="quarter" idx="11" hasCustomPrompt="1"/>
          </p:nvPr>
        </p:nvSpPr>
        <p:spPr>
          <a:xfrm>
            <a:off x="8305206" y="4273407"/>
            <a:ext cx="2541864" cy="567904"/>
          </a:xfrm>
          <a:prstGeom prst="rect">
            <a:avLst/>
          </a:prstGeom>
        </p:spPr>
        <p:txBody>
          <a:bodyPr/>
          <a:lstStyle>
            <a:lvl1pPr marL="0" indent="0">
              <a:buNone/>
              <a:defRPr sz="1600" baseline="0">
                <a:latin typeface="Proxima Nova Light" panose="02000506030000020004" pitchFamily="2" charset="0"/>
              </a:defRPr>
            </a:lvl1pPr>
            <a:lvl2pPr>
              <a:defRPr sz="1800">
                <a:latin typeface="Proxima Nova Light" panose="02000506030000020004" pitchFamily="2" charset="0"/>
              </a:defRPr>
            </a:lvl2pPr>
            <a:lvl3pPr>
              <a:defRPr sz="1800">
                <a:latin typeface="Proxima Nova Light" panose="02000506030000020004" pitchFamily="2" charset="0"/>
              </a:defRPr>
            </a:lvl3pPr>
            <a:lvl4pPr>
              <a:defRPr sz="1800">
                <a:latin typeface="Proxima Nova Light" panose="02000506030000020004" pitchFamily="2" charset="0"/>
              </a:defRPr>
            </a:lvl4pPr>
            <a:lvl5pPr>
              <a:defRPr sz="1800">
                <a:latin typeface="Proxima Nova Light" panose="02000506030000020004" pitchFamily="2" charset="0"/>
              </a:defRPr>
            </a:lvl5pPr>
          </a:lstStyle>
          <a:p>
            <a:pPr lvl="0"/>
            <a:r>
              <a:rPr lang="ru-RU" dirty="0"/>
              <a:t>Имя Фамилия</a:t>
            </a:r>
          </a:p>
        </p:txBody>
      </p:sp>
      <p:pic>
        <p:nvPicPr>
          <p:cNvPr id="12" name="Рисунок 2" descr="Рисунок 2">
            <a:extLst>
              <a:ext uri="{FF2B5EF4-FFF2-40B4-BE49-F238E27FC236}">
                <a16:creationId xmlns:a16="http://schemas.microsoft.com/office/drawing/2014/main" id="{26DFB7BA-4C8A-E84C-A935-5DE2E6337328}"/>
              </a:ext>
            </a:extLst>
          </p:cNvPr>
          <p:cNvPicPr>
            <a:picLocks noChangeAspect="1"/>
          </p:cNvPicPr>
          <p:nvPr/>
        </p:nvPicPr>
        <p:blipFill>
          <a:blip r:embed="rId6"/>
          <a:srcRect t="24338" b="26524"/>
          <a:stretch>
            <a:fillRect/>
          </a:stretch>
        </p:blipFill>
        <p:spPr>
          <a:xfrm>
            <a:off x="8538594" y="5062836"/>
            <a:ext cx="3653406" cy="1795164"/>
          </a:xfrm>
          <a:prstGeom prst="rect">
            <a:avLst/>
          </a:prstGeom>
          <a:ln w="12700">
            <a:miter lim="400000"/>
          </a:ln>
        </p:spPr>
      </p:pic>
    </p:spTree>
    <p:extLst>
      <p:ext uri="{BB962C8B-B14F-4D97-AF65-F5344CB8AC3E}">
        <p14:creationId xmlns:p14="http://schemas.microsoft.com/office/powerpoint/2010/main" val="216525627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Слайд № 6.1 Отбивка вертикальная">
    <p:spTree>
      <p:nvGrpSpPr>
        <p:cNvPr id="1" name=""/>
        <p:cNvGrpSpPr/>
        <p:nvPr/>
      </p:nvGrpSpPr>
      <p:grpSpPr>
        <a:xfrm>
          <a:off x="0" y="0"/>
          <a:ext cx="0" cy="0"/>
          <a:chOff x="0" y="0"/>
          <a:chExt cx="0" cy="0"/>
        </a:xfrm>
      </p:grpSpPr>
      <p:sp>
        <p:nvSpPr>
          <p:cNvPr id="5" name="Прямоугольник 9">
            <a:extLst>
              <a:ext uri="{FF2B5EF4-FFF2-40B4-BE49-F238E27FC236}">
                <a16:creationId xmlns:a16="http://schemas.microsoft.com/office/drawing/2014/main" id="{9CEB2BC1-7D5D-2542-8DFB-60B972919C74}"/>
              </a:ext>
            </a:extLst>
          </p:cNvPr>
          <p:cNvSpPr/>
          <p:nvPr/>
        </p:nvSpPr>
        <p:spPr>
          <a:xfrm>
            <a:off x="6096000" y="-19821"/>
            <a:ext cx="6096000" cy="6877821"/>
          </a:xfrm>
          <a:prstGeom prst="rect">
            <a:avLst/>
          </a:prstGeom>
          <a:solidFill>
            <a:srgbClr val="FB2A38"/>
          </a:solidFill>
          <a:ln w="12700">
            <a:miter lim="400000"/>
          </a:ln>
        </p:spPr>
        <p:txBody>
          <a:bodyPr lIns="45719" rIns="45719" anchor="ctr"/>
          <a:lstStyle/>
          <a:p>
            <a:pPr algn="ctr">
              <a:defRPr>
                <a:solidFill>
                  <a:schemeClr val="accent5">
                    <a:hueOff val="-10800000"/>
                    <a:satOff val="-100001"/>
                  </a:schemeClr>
                </a:solidFill>
              </a:defRPr>
            </a:pPr>
            <a:endParaRPr/>
          </a:p>
        </p:txBody>
      </p:sp>
      <p:sp>
        <p:nvSpPr>
          <p:cNvPr id="12" name="Объект 11">
            <a:extLst>
              <a:ext uri="{FF2B5EF4-FFF2-40B4-BE49-F238E27FC236}">
                <a16:creationId xmlns:a16="http://schemas.microsoft.com/office/drawing/2014/main" id="{A66FA0BD-76B7-6549-B906-F70F69DBBEAD}"/>
              </a:ext>
            </a:extLst>
          </p:cNvPr>
          <p:cNvSpPr>
            <a:spLocks noGrp="1"/>
          </p:cNvSpPr>
          <p:nvPr>
            <p:ph sz="quarter" idx="10" hasCustomPrompt="1"/>
          </p:nvPr>
        </p:nvSpPr>
        <p:spPr>
          <a:xfrm>
            <a:off x="6700838" y="4400550"/>
            <a:ext cx="4957762" cy="2128838"/>
          </a:xfrm>
          <a:prstGeom prst="rect">
            <a:avLst/>
          </a:prstGeom>
        </p:spPr>
        <p:txBody>
          <a:bodyPr>
            <a:normAutofit/>
          </a:bodyPr>
          <a:lstStyle>
            <a:lvl1pPr marL="0" indent="0">
              <a:buNone/>
              <a:defRPr sz="4000">
                <a:solidFill>
                  <a:schemeClr val="bg1"/>
                </a:solidFill>
                <a:latin typeface="Proxima Nova Light" panose="02000506030000020004" pitchFamily="2" charset="0"/>
              </a:defRPr>
            </a:lvl1pPr>
          </a:lstStyle>
          <a:p>
            <a:pPr lvl="0"/>
            <a:r>
              <a:rPr lang="ru-RU" dirty="0"/>
              <a:t>Название раздела</a:t>
            </a:r>
          </a:p>
        </p:txBody>
      </p:sp>
      <p:pic>
        <p:nvPicPr>
          <p:cNvPr id="6" name="Рисунок 212" descr="Рисунок 212">
            <a:extLst>
              <a:ext uri="{FF2B5EF4-FFF2-40B4-BE49-F238E27FC236}">
                <a16:creationId xmlns:a16="http://schemas.microsoft.com/office/drawing/2014/main" id="{7E738904-3DA2-3C4F-852F-C616D160DC7E}"/>
              </a:ext>
            </a:extLst>
          </p:cNvPr>
          <p:cNvPicPr>
            <a:picLocks noChangeAspect="1"/>
          </p:cNvPicPr>
          <p:nvPr/>
        </p:nvPicPr>
        <p:blipFill>
          <a:blip r:embed="rId2"/>
          <a:srcRect t="63472" r="34431"/>
          <a:stretch>
            <a:fillRect/>
          </a:stretch>
        </p:blipFill>
        <p:spPr>
          <a:xfrm>
            <a:off x="8564468" y="-29277"/>
            <a:ext cx="3627532" cy="2079157"/>
          </a:xfrm>
          <a:prstGeom prst="rect">
            <a:avLst/>
          </a:prstGeom>
          <a:ln w="12700">
            <a:miter lim="400000"/>
          </a:ln>
        </p:spPr>
      </p:pic>
      <p:pic>
        <p:nvPicPr>
          <p:cNvPr id="7" name="Рисунок 213" descr="Рисунок 213">
            <a:extLst>
              <a:ext uri="{FF2B5EF4-FFF2-40B4-BE49-F238E27FC236}">
                <a16:creationId xmlns:a16="http://schemas.microsoft.com/office/drawing/2014/main" id="{DC68529A-8A83-B04F-B9A8-7E5A0431F669}"/>
              </a:ext>
            </a:extLst>
          </p:cNvPr>
          <p:cNvPicPr>
            <a:picLocks noChangeAspect="1"/>
          </p:cNvPicPr>
          <p:nvPr/>
        </p:nvPicPr>
        <p:blipFill>
          <a:blip r:embed="rId2"/>
          <a:srcRect t="63472" r="82814"/>
          <a:stretch>
            <a:fillRect/>
          </a:stretch>
        </p:blipFill>
        <p:spPr>
          <a:xfrm>
            <a:off x="5486312" y="4920746"/>
            <a:ext cx="950811" cy="2079158"/>
          </a:xfrm>
          <a:prstGeom prst="rect">
            <a:avLst/>
          </a:prstGeom>
          <a:ln w="12700">
            <a:miter lim="400000"/>
          </a:ln>
        </p:spPr>
      </p:pic>
      <p:sp>
        <p:nvSpPr>
          <p:cNvPr id="8" name="Объект 11">
            <a:extLst>
              <a:ext uri="{FF2B5EF4-FFF2-40B4-BE49-F238E27FC236}">
                <a16:creationId xmlns:a16="http://schemas.microsoft.com/office/drawing/2014/main" id="{53AC3A50-E340-EF4D-83DC-9FFFA7844570}"/>
              </a:ext>
            </a:extLst>
          </p:cNvPr>
          <p:cNvSpPr>
            <a:spLocks noGrp="1"/>
          </p:cNvSpPr>
          <p:nvPr>
            <p:ph sz="quarter" idx="12"/>
          </p:nvPr>
        </p:nvSpPr>
        <p:spPr>
          <a:xfrm>
            <a:off x="0" y="3622"/>
            <a:ext cx="6095999" cy="6877821"/>
          </a:xfrm>
          <a:prstGeom prst="rect">
            <a:avLst/>
          </a:prstGeom>
        </p:spPr>
        <p:txBody>
          <a:bodyPr>
            <a:normAutofit/>
          </a:bodyPr>
          <a:lstStyle>
            <a:lvl1pPr marL="0" indent="0">
              <a:buNone/>
              <a:defRPr sz="4000">
                <a:solidFill>
                  <a:schemeClr val="bg1"/>
                </a:solidFill>
                <a:latin typeface="Proxima Nova Light" panose="02000506030000020004" pitchFamily="2" charset="0"/>
              </a:defRPr>
            </a:lvl1pPr>
          </a:lstStyle>
          <a:p>
            <a:pPr lvl="0"/>
            <a:r>
              <a:rPr lang="ru-RU"/>
              <a:t>Образец текста</a:t>
            </a:r>
          </a:p>
        </p:txBody>
      </p:sp>
    </p:spTree>
    <p:extLst>
      <p:ext uri="{BB962C8B-B14F-4D97-AF65-F5344CB8AC3E}">
        <p14:creationId xmlns:p14="http://schemas.microsoft.com/office/powerpoint/2010/main" val="220572336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712214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Слайд №1.1 Стандартный">
    <p:spTree>
      <p:nvGrpSpPr>
        <p:cNvPr id="1" name=""/>
        <p:cNvGrpSpPr/>
        <p:nvPr/>
      </p:nvGrpSpPr>
      <p:grpSpPr>
        <a:xfrm>
          <a:off x="0" y="0"/>
          <a:ext cx="0" cy="0"/>
          <a:chOff x="0" y="0"/>
          <a:chExt cx="0" cy="0"/>
        </a:xfrm>
      </p:grpSpPr>
      <p:pic>
        <p:nvPicPr>
          <p:cNvPr id="9" name="Рисунок 43" descr="Рисунок 43">
            <a:extLst>
              <a:ext uri="{FF2B5EF4-FFF2-40B4-BE49-F238E27FC236}">
                <a16:creationId xmlns:a16="http://schemas.microsoft.com/office/drawing/2014/main" id="{31DA519A-B518-FF4B-8FB1-2672058A68F0}"/>
              </a:ext>
            </a:extLst>
          </p:cNvPr>
          <p:cNvPicPr>
            <a:picLocks noChangeAspect="1"/>
          </p:cNvPicPr>
          <p:nvPr/>
        </p:nvPicPr>
        <p:blipFill>
          <a:blip r:embed="rId2"/>
          <a:srcRect l="38098" t="6809" r="46928" b="78012"/>
          <a:stretch>
            <a:fillRect/>
          </a:stretch>
        </p:blipFill>
        <p:spPr>
          <a:xfrm>
            <a:off x="-3259" y="279216"/>
            <a:ext cx="770023" cy="773296"/>
          </a:xfrm>
          <a:prstGeom prst="rect">
            <a:avLst/>
          </a:prstGeom>
          <a:ln w="12700">
            <a:miter lim="400000"/>
          </a:ln>
        </p:spPr>
      </p:pic>
      <p:sp>
        <p:nvSpPr>
          <p:cNvPr id="11" name="Прямая соединительная линия 18">
            <a:extLst>
              <a:ext uri="{FF2B5EF4-FFF2-40B4-BE49-F238E27FC236}">
                <a16:creationId xmlns:a16="http://schemas.microsoft.com/office/drawing/2014/main" id="{6655DCFB-54F9-1F4D-96B4-E509247A14C2}"/>
              </a:ext>
            </a:extLst>
          </p:cNvPr>
          <p:cNvSpPr/>
          <p:nvPr/>
        </p:nvSpPr>
        <p:spPr>
          <a:xfrm>
            <a:off x="1121333" y="1161142"/>
            <a:ext cx="3420001" cy="0"/>
          </a:xfrm>
          <a:prstGeom prst="line">
            <a:avLst/>
          </a:prstGeom>
          <a:noFill/>
          <a:ln w="76200" cap="flat">
            <a:solidFill>
              <a:srgbClr val="FB2A38"/>
            </a:solidFill>
            <a:prstDash val="solid"/>
            <a:miter lim="800000"/>
          </a:ln>
          <a:effectLst/>
        </p:spPr>
        <p:txBody>
          <a:bodyPr wrap="square" lIns="45719" tIns="45719" rIns="45719" bIns="45719" numCol="1" anchor="t">
            <a:noAutofit/>
          </a:bodyPr>
          <a:lstStyle/>
          <a:p>
            <a:endParaRPr/>
          </a:p>
        </p:txBody>
      </p:sp>
      <p:sp>
        <p:nvSpPr>
          <p:cNvPr id="24" name="Текст 23">
            <a:extLst>
              <a:ext uri="{FF2B5EF4-FFF2-40B4-BE49-F238E27FC236}">
                <a16:creationId xmlns:a16="http://schemas.microsoft.com/office/drawing/2014/main" id="{60BF5461-0F78-B34F-9480-B7D10E9C0A51}"/>
              </a:ext>
            </a:extLst>
          </p:cNvPr>
          <p:cNvSpPr>
            <a:spLocks noGrp="1"/>
          </p:cNvSpPr>
          <p:nvPr>
            <p:ph type="body" sz="quarter" idx="13" hasCustomPrompt="1"/>
          </p:nvPr>
        </p:nvSpPr>
        <p:spPr>
          <a:xfrm>
            <a:off x="1120775" y="355493"/>
            <a:ext cx="9726295" cy="823913"/>
          </a:xfrm>
          <a:prstGeom prst="rect">
            <a:avLst/>
          </a:prstGeom>
        </p:spPr>
        <p:txBody>
          <a:bodyPr>
            <a:normAutofit/>
          </a:bodyPr>
          <a:lstStyle>
            <a:lvl1pPr marL="0" indent="0">
              <a:buNone/>
              <a:defRPr sz="4000">
                <a:latin typeface="+mn-lt"/>
              </a:defRPr>
            </a:lvl1pPr>
          </a:lstStyle>
          <a:p>
            <a:pPr lvl="0"/>
            <a:r>
              <a:rPr lang="ru-RU" dirty="0"/>
              <a:t>Заголовок</a:t>
            </a:r>
          </a:p>
        </p:txBody>
      </p:sp>
      <p:sp>
        <p:nvSpPr>
          <p:cNvPr id="7" name="Объект 11">
            <a:extLst>
              <a:ext uri="{FF2B5EF4-FFF2-40B4-BE49-F238E27FC236}">
                <a16:creationId xmlns:a16="http://schemas.microsoft.com/office/drawing/2014/main" id="{5B8E3B77-36E6-BF4C-8FCD-B9B192F46F07}"/>
              </a:ext>
            </a:extLst>
          </p:cNvPr>
          <p:cNvSpPr>
            <a:spLocks noGrp="1"/>
          </p:cNvSpPr>
          <p:nvPr>
            <p:ph sz="quarter" idx="14" hasCustomPrompt="1"/>
          </p:nvPr>
        </p:nvSpPr>
        <p:spPr>
          <a:xfrm>
            <a:off x="1120775" y="1795249"/>
            <a:ext cx="9826858" cy="3959438"/>
          </a:xfrm>
          <a:prstGeom prst="rect">
            <a:avLst/>
          </a:prstGeom>
        </p:spPr>
        <p:txBody>
          <a:bodyPr>
            <a:normAutofit/>
          </a:bodyPr>
          <a:lstStyle>
            <a:lvl1pPr marL="0" indent="0">
              <a:buNone/>
              <a:defRPr sz="2000" baseline="0">
                <a:solidFill>
                  <a:schemeClr val="tx1"/>
                </a:solidFill>
                <a:latin typeface="Proxima Nova Light" panose="02000506030000020004" pitchFamily="2" charset="0"/>
              </a:defRPr>
            </a:lvl1pPr>
          </a:lstStyle>
          <a:p>
            <a:pPr marL="0" marR="0" lvl="0" indent="0" algn="l" defTabSz="914400" rtl="0" eaLnBrk="1" fontAlgn="auto" latinLnBrk="0" hangingPunct="1">
              <a:lnSpc>
                <a:spcPct val="90000"/>
              </a:lnSpc>
              <a:spcBef>
                <a:spcPts val="1000"/>
              </a:spcBef>
              <a:spcAft>
                <a:spcPts val="0"/>
              </a:spcAft>
              <a:buClrTx/>
              <a:buSzPct val="100000"/>
              <a:buFont typeface="Arial"/>
              <a:buNone/>
              <a:tabLst/>
              <a:defRPr/>
            </a:pPr>
            <a:r>
              <a:rPr lang="ru-RU" dirty="0"/>
              <a:t>Текст</a:t>
            </a:r>
          </a:p>
        </p:txBody>
      </p:sp>
      <p:sp>
        <p:nvSpPr>
          <p:cNvPr id="10" name="Текст 9">
            <a:extLst>
              <a:ext uri="{FF2B5EF4-FFF2-40B4-BE49-F238E27FC236}">
                <a16:creationId xmlns:a16="http://schemas.microsoft.com/office/drawing/2014/main" id="{80F41BEF-94A2-9C4C-B439-19D1A93B3101}"/>
              </a:ext>
            </a:extLst>
          </p:cNvPr>
          <p:cNvSpPr>
            <a:spLocks noGrp="1"/>
          </p:cNvSpPr>
          <p:nvPr>
            <p:ph type="body" sz="quarter" idx="15" hasCustomPrompt="1"/>
          </p:nvPr>
        </p:nvSpPr>
        <p:spPr>
          <a:xfrm>
            <a:off x="1119188" y="5715000"/>
            <a:ext cx="9761537" cy="457200"/>
          </a:xfrm>
          <a:prstGeom prst="rect">
            <a:avLst/>
          </a:prstGeom>
        </p:spPr>
        <p:txBody>
          <a:bodyPr/>
          <a:lstStyle>
            <a:lvl1pPr marL="0" marR="0" indent="0" algn="l" defTabSz="914400" rtl="0" eaLnBrk="1" fontAlgn="auto" latinLnBrk="0" hangingPunct="1">
              <a:lnSpc>
                <a:spcPct val="90000"/>
              </a:lnSpc>
              <a:spcBef>
                <a:spcPts val="1200"/>
              </a:spcBef>
              <a:spcAft>
                <a:spcPts val="0"/>
              </a:spcAft>
              <a:buClrTx/>
              <a:buSzPct val="30000"/>
              <a:buFont typeface="Arial"/>
              <a:buNone/>
              <a:tabLst/>
              <a:defRPr sz="1600" baseline="0">
                <a:latin typeface="Proxima Nova Regular"/>
                <a:sym typeface="Proxima Nova Regular"/>
              </a:defRPr>
            </a:lvl1pPr>
          </a:lstStyle>
          <a:p>
            <a:pPr marL="0" indent="0" hangingPunct="1">
              <a:buNone/>
            </a:pPr>
            <a:r>
              <a:rPr lang="ru-RU" sz="2000" dirty="0"/>
              <a:t>Описание изображения, диаграммы, графика, формулы и т.п.</a:t>
            </a:r>
          </a:p>
        </p:txBody>
      </p:sp>
    </p:spTree>
    <p:extLst>
      <p:ext uri="{BB962C8B-B14F-4D97-AF65-F5344CB8AC3E}">
        <p14:creationId xmlns:p14="http://schemas.microsoft.com/office/powerpoint/2010/main" val="337759302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Слайд №1.2 Стандартный с подзаголовком">
    <p:spTree>
      <p:nvGrpSpPr>
        <p:cNvPr id="1" name=""/>
        <p:cNvGrpSpPr/>
        <p:nvPr/>
      </p:nvGrpSpPr>
      <p:grpSpPr>
        <a:xfrm>
          <a:off x="0" y="0"/>
          <a:ext cx="0" cy="0"/>
          <a:chOff x="0" y="0"/>
          <a:chExt cx="0" cy="0"/>
        </a:xfrm>
      </p:grpSpPr>
      <p:sp>
        <p:nvSpPr>
          <p:cNvPr id="20" name="Текст 19">
            <a:extLst>
              <a:ext uri="{FF2B5EF4-FFF2-40B4-BE49-F238E27FC236}">
                <a16:creationId xmlns:a16="http://schemas.microsoft.com/office/drawing/2014/main" id="{80D60D4D-D411-C448-8B2F-73273B7412AF}"/>
              </a:ext>
            </a:extLst>
          </p:cNvPr>
          <p:cNvSpPr>
            <a:spLocks noGrp="1"/>
          </p:cNvSpPr>
          <p:nvPr>
            <p:ph type="body" sz="quarter" idx="11" hasCustomPrompt="1"/>
          </p:nvPr>
        </p:nvSpPr>
        <p:spPr>
          <a:xfrm>
            <a:off x="1120775" y="1784350"/>
            <a:ext cx="5816920" cy="1235684"/>
          </a:xfrm>
          <a:prstGeom prst="rect">
            <a:avLst/>
          </a:prstGeom>
        </p:spPr>
        <p:txBody>
          <a:bodyPr/>
          <a:lstStyle>
            <a:lvl1pPr marL="0" indent="0">
              <a:buNone/>
              <a:defRPr>
                <a:latin typeface="Proxima Nova Light" panose="02000506030000020004" pitchFamily="2" charset="0"/>
              </a:defRPr>
            </a:lvl1pPr>
          </a:lstStyle>
          <a:p>
            <a:pPr lvl="0"/>
            <a:r>
              <a:rPr lang="ru-RU" dirty="0"/>
              <a:t>Текст</a:t>
            </a:r>
          </a:p>
        </p:txBody>
      </p:sp>
      <p:pic>
        <p:nvPicPr>
          <p:cNvPr id="9" name="Рисунок 43" descr="Рисунок 43">
            <a:extLst>
              <a:ext uri="{FF2B5EF4-FFF2-40B4-BE49-F238E27FC236}">
                <a16:creationId xmlns:a16="http://schemas.microsoft.com/office/drawing/2014/main" id="{31DA519A-B518-FF4B-8FB1-2672058A68F0}"/>
              </a:ext>
            </a:extLst>
          </p:cNvPr>
          <p:cNvPicPr>
            <a:picLocks noChangeAspect="1"/>
          </p:cNvPicPr>
          <p:nvPr/>
        </p:nvPicPr>
        <p:blipFill>
          <a:blip r:embed="rId2"/>
          <a:srcRect l="38098" t="6809" r="46928" b="78012"/>
          <a:stretch>
            <a:fillRect/>
          </a:stretch>
        </p:blipFill>
        <p:spPr>
          <a:xfrm>
            <a:off x="-3259" y="279216"/>
            <a:ext cx="770023" cy="773296"/>
          </a:xfrm>
          <a:prstGeom prst="rect">
            <a:avLst/>
          </a:prstGeom>
          <a:ln w="12700">
            <a:miter lim="400000"/>
          </a:ln>
        </p:spPr>
      </p:pic>
      <p:sp>
        <p:nvSpPr>
          <p:cNvPr id="11" name="Прямая соединительная линия 18">
            <a:extLst>
              <a:ext uri="{FF2B5EF4-FFF2-40B4-BE49-F238E27FC236}">
                <a16:creationId xmlns:a16="http://schemas.microsoft.com/office/drawing/2014/main" id="{6655DCFB-54F9-1F4D-96B4-E509247A14C2}"/>
              </a:ext>
            </a:extLst>
          </p:cNvPr>
          <p:cNvSpPr/>
          <p:nvPr/>
        </p:nvSpPr>
        <p:spPr>
          <a:xfrm>
            <a:off x="1121333" y="1544596"/>
            <a:ext cx="3420001" cy="0"/>
          </a:xfrm>
          <a:prstGeom prst="line">
            <a:avLst/>
          </a:prstGeom>
          <a:noFill/>
          <a:ln w="76200" cap="flat">
            <a:solidFill>
              <a:srgbClr val="FB2A38"/>
            </a:solidFill>
            <a:prstDash val="solid"/>
            <a:miter lim="800000"/>
          </a:ln>
          <a:effectLst/>
        </p:spPr>
        <p:txBody>
          <a:bodyPr wrap="square" lIns="45719" tIns="45719" rIns="45719" bIns="45719" numCol="1" anchor="t">
            <a:noAutofit/>
          </a:bodyPr>
          <a:lstStyle/>
          <a:p>
            <a:endParaRPr/>
          </a:p>
        </p:txBody>
      </p:sp>
      <p:sp>
        <p:nvSpPr>
          <p:cNvPr id="24" name="Текст 23">
            <a:extLst>
              <a:ext uri="{FF2B5EF4-FFF2-40B4-BE49-F238E27FC236}">
                <a16:creationId xmlns:a16="http://schemas.microsoft.com/office/drawing/2014/main" id="{60BF5461-0F78-B34F-9480-B7D10E9C0A51}"/>
              </a:ext>
            </a:extLst>
          </p:cNvPr>
          <p:cNvSpPr>
            <a:spLocks noGrp="1"/>
          </p:cNvSpPr>
          <p:nvPr>
            <p:ph type="body" sz="quarter" idx="13" hasCustomPrompt="1"/>
          </p:nvPr>
        </p:nvSpPr>
        <p:spPr>
          <a:xfrm>
            <a:off x="1120775" y="355493"/>
            <a:ext cx="9726295" cy="823913"/>
          </a:xfrm>
          <a:prstGeom prst="rect">
            <a:avLst/>
          </a:prstGeom>
        </p:spPr>
        <p:txBody>
          <a:bodyPr>
            <a:normAutofit/>
          </a:bodyPr>
          <a:lstStyle>
            <a:lvl1pPr marL="0" indent="0">
              <a:buNone/>
              <a:defRPr sz="4000">
                <a:latin typeface="Proxima Nova Light" panose="02000506030000020004" pitchFamily="2" charset="0"/>
              </a:defRPr>
            </a:lvl1pPr>
          </a:lstStyle>
          <a:p>
            <a:pPr lvl="0"/>
            <a:r>
              <a:rPr lang="ru-RU" dirty="0"/>
              <a:t>Заголовок</a:t>
            </a:r>
          </a:p>
        </p:txBody>
      </p:sp>
      <p:sp>
        <p:nvSpPr>
          <p:cNvPr id="7" name="Объект 11">
            <a:extLst>
              <a:ext uri="{FF2B5EF4-FFF2-40B4-BE49-F238E27FC236}">
                <a16:creationId xmlns:a16="http://schemas.microsoft.com/office/drawing/2014/main" id="{5B8E3B77-36E6-BF4C-8FCD-B9B192F46F07}"/>
              </a:ext>
            </a:extLst>
          </p:cNvPr>
          <p:cNvSpPr>
            <a:spLocks noGrp="1"/>
          </p:cNvSpPr>
          <p:nvPr>
            <p:ph sz="quarter" idx="14" hasCustomPrompt="1"/>
          </p:nvPr>
        </p:nvSpPr>
        <p:spPr>
          <a:xfrm>
            <a:off x="1120775" y="3129100"/>
            <a:ext cx="9826858" cy="2625586"/>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Pct val="100000"/>
              <a:buFont typeface="Arial"/>
              <a:buNone/>
              <a:tabLst/>
              <a:defRPr sz="2000" baseline="0">
                <a:solidFill>
                  <a:schemeClr val="bg1"/>
                </a:solidFill>
                <a:latin typeface="Proxima Nova Light" panose="02000506030000020004" pitchFamily="2" charset="0"/>
              </a:defRPr>
            </a:lvl1pPr>
          </a:lstStyle>
          <a:p>
            <a:pPr marL="0" marR="0" lvl="0" indent="0" algn="l" defTabSz="914400" rtl="0" eaLnBrk="1" fontAlgn="auto" latinLnBrk="0" hangingPunct="1">
              <a:lnSpc>
                <a:spcPct val="90000"/>
              </a:lnSpc>
              <a:spcBef>
                <a:spcPts val="1000"/>
              </a:spcBef>
              <a:spcAft>
                <a:spcPts val="0"/>
              </a:spcAft>
              <a:buClrTx/>
              <a:buSzPct val="100000"/>
              <a:buFont typeface="Arial"/>
              <a:buNone/>
              <a:tabLst/>
              <a:defRPr/>
            </a:pPr>
            <a:r>
              <a:rPr kumimoji="0" lang="ru-RU" sz="2800" b="0" i="0" u="none" strike="noStrike" kern="0" cap="none" spc="0" normalizeH="0" baseline="0" noProof="0" dirty="0">
                <a:ln>
                  <a:noFill/>
                </a:ln>
                <a:solidFill>
                  <a:srgbClr val="323332"/>
                </a:solidFill>
                <a:effectLst/>
                <a:uLnTx/>
                <a:uFillTx/>
                <a:latin typeface="Proxima Nova Regular"/>
                <a:sym typeface="Proxima Nova Regular"/>
              </a:rPr>
              <a:t>Текст</a:t>
            </a:r>
            <a:endParaRPr lang="ru-RU" dirty="0"/>
          </a:p>
        </p:txBody>
      </p:sp>
      <p:sp>
        <p:nvSpPr>
          <p:cNvPr id="8" name="Текст 9">
            <a:extLst>
              <a:ext uri="{FF2B5EF4-FFF2-40B4-BE49-F238E27FC236}">
                <a16:creationId xmlns:a16="http://schemas.microsoft.com/office/drawing/2014/main" id="{C03CF996-D30A-1D42-8548-99ACDDB0D9A7}"/>
              </a:ext>
            </a:extLst>
          </p:cNvPr>
          <p:cNvSpPr>
            <a:spLocks noGrp="1"/>
          </p:cNvSpPr>
          <p:nvPr>
            <p:ph type="body" sz="quarter" idx="15" hasCustomPrompt="1"/>
          </p:nvPr>
        </p:nvSpPr>
        <p:spPr>
          <a:xfrm>
            <a:off x="1119188" y="5715000"/>
            <a:ext cx="9761537" cy="457200"/>
          </a:xfrm>
          <a:prstGeom prst="rect">
            <a:avLst/>
          </a:prstGeom>
        </p:spPr>
        <p:txBody>
          <a:bodyPr/>
          <a:lstStyle>
            <a:lvl1pPr marL="0" marR="0" indent="0" algn="l" defTabSz="914400" rtl="0" eaLnBrk="1" fontAlgn="auto" latinLnBrk="0" hangingPunct="1">
              <a:lnSpc>
                <a:spcPct val="90000"/>
              </a:lnSpc>
              <a:spcBef>
                <a:spcPts val="1200"/>
              </a:spcBef>
              <a:spcAft>
                <a:spcPts val="0"/>
              </a:spcAft>
              <a:buClrTx/>
              <a:buSzPct val="30000"/>
              <a:buFont typeface="Arial"/>
              <a:buNone/>
              <a:tabLst/>
              <a:defRPr sz="1600" baseline="0">
                <a:latin typeface="Proxima Nova Regular"/>
                <a:sym typeface="Proxima Nova Regular"/>
              </a:defRPr>
            </a:lvl1pPr>
          </a:lstStyle>
          <a:p>
            <a:pPr marL="0" indent="0" hangingPunct="1">
              <a:buNone/>
            </a:pPr>
            <a:r>
              <a:rPr lang="ru-RU" sz="2000" dirty="0"/>
              <a:t>Описание изображения, диаграммы, графика, формулы и т.п.</a:t>
            </a:r>
          </a:p>
        </p:txBody>
      </p:sp>
    </p:spTree>
    <p:extLst>
      <p:ext uri="{BB962C8B-B14F-4D97-AF65-F5344CB8AC3E}">
        <p14:creationId xmlns:p14="http://schemas.microsoft.com/office/powerpoint/2010/main" val="70059104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Слайд №2.1 Разворот справа">
    <p:spTree>
      <p:nvGrpSpPr>
        <p:cNvPr id="1" name=""/>
        <p:cNvGrpSpPr/>
        <p:nvPr/>
      </p:nvGrpSpPr>
      <p:grpSpPr>
        <a:xfrm>
          <a:off x="0" y="0"/>
          <a:ext cx="0" cy="0"/>
          <a:chOff x="0" y="0"/>
          <a:chExt cx="0" cy="0"/>
        </a:xfrm>
      </p:grpSpPr>
      <p:sp>
        <p:nvSpPr>
          <p:cNvPr id="12" name="Прямоугольник 11">
            <a:extLst>
              <a:ext uri="{FF2B5EF4-FFF2-40B4-BE49-F238E27FC236}">
                <a16:creationId xmlns:a16="http://schemas.microsoft.com/office/drawing/2014/main" id="{C4BDEDDB-9E1D-0E48-9D8E-9F1DB026A3C1}"/>
              </a:ext>
            </a:extLst>
          </p:cNvPr>
          <p:cNvSpPr/>
          <p:nvPr/>
        </p:nvSpPr>
        <p:spPr>
          <a:xfrm>
            <a:off x="1120776" y="1752695"/>
            <a:ext cx="4176251" cy="4218738"/>
          </a:xfrm>
          <a:prstGeom prst="rect">
            <a:avLst/>
          </a:prstGeom>
          <a:solidFill>
            <a:srgbClr val="FB2A38"/>
          </a:solidFill>
          <a:ln w="12700" cap="flat">
            <a:solidFill>
              <a:srgbClr val="FB2A38"/>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dirty="0">
              <a:ln>
                <a:noFill/>
              </a:ln>
              <a:solidFill>
                <a:srgbClr val="323332"/>
              </a:solidFill>
              <a:effectLst/>
              <a:uFillTx/>
              <a:latin typeface="+mj-lt"/>
              <a:ea typeface="+mj-ea"/>
              <a:cs typeface="+mj-cs"/>
              <a:sym typeface="Calibri"/>
            </a:endParaRPr>
          </a:p>
        </p:txBody>
      </p:sp>
      <p:sp>
        <p:nvSpPr>
          <p:cNvPr id="11" name="Объект 11">
            <a:extLst>
              <a:ext uri="{FF2B5EF4-FFF2-40B4-BE49-F238E27FC236}">
                <a16:creationId xmlns:a16="http://schemas.microsoft.com/office/drawing/2014/main" id="{503C01EF-4C9F-0049-8732-4978984EC8CE}"/>
              </a:ext>
            </a:extLst>
          </p:cNvPr>
          <p:cNvSpPr>
            <a:spLocks noGrp="1"/>
          </p:cNvSpPr>
          <p:nvPr>
            <p:ph sz="quarter" idx="12" hasCustomPrompt="1"/>
          </p:nvPr>
        </p:nvSpPr>
        <p:spPr>
          <a:xfrm>
            <a:off x="1120775" y="1765428"/>
            <a:ext cx="4176252" cy="4223819"/>
          </a:xfrm>
          <a:prstGeom prst="rect">
            <a:avLst/>
          </a:prstGeom>
        </p:spPr>
        <p:txBody>
          <a:bodyPr>
            <a:normAutofit/>
          </a:bodyPr>
          <a:lstStyle>
            <a:lvl1pPr marL="0" indent="0">
              <a:buNone/>
              <a:defRPr sz="3800" baseline="0">
                <a:solidFill>
                  <a:schemeClr val="bg1"/>
                </a:solidFill>
                <a:latin typeface="Proxima Nova Light" panose="02000506030000020004" pitchFamily="2" charset="0"/>
              </a:defRPr>
            </a:lvl1pPr>
          </a:lstStyle>
          <a:p>
            <a:pPr lvl="0"/>
            <a:r>
              <a:rPr lang="ru-RU" dirty="0"/>
              <a:t>Текст</a:t>
            </a:r>
          </a:p>
        </p:txBody>
      </p:sp>
      <p:sp>
        <p:nvSpPr>
          <p:cNvPr id="16" name="Текст 15">
            <a:extLst>
              <a:ext uri="{FF2B5EF4-FFF2-40B4-BE49-F238E27FC236}">
                <a16:creationId xmlns:a16="http://schemas.microsoft.com/office/drawing/2014/main" id="{318E567E-A732-364A-8441-645D28D77198}"/>
              </a:ext>
            </a:extLst>
          </p:cNvPr>
          <p:cNvSpPr>
            <a:spLocks noGrp="1"/>
          </p:cNvSpPr>
          <p:nvPr>
            <p:ph type="body" sz="quarter" idx="14" hasCustomPrompt="1"/>
          </p:nvPr>
        </p:nvSpPr>
        <p:spPr>
          <a:xfrm>
            <a:off x="5595938" y="1998663"/>
            <a:ext cx="4616542" cy="377754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atin typeface="Proxima Nova Light" panose="02000506030000020004"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Текст</a:t>
            </a:r>
            <a:endParaRPr lang="ru-RU" dirty="0">
              <a:latin typeface="Proxima Nova Regular"/>
              <a:ea typeface="Proxima Nova Regular"/>
              <a:cs typeface="Proxima Nova Regular"/>
              <a:sym typeface="Proxima Nova Regular"/>
            </a:endParaRPr>
          </a:p>
        </p:txBody>
      </p:sp>
      <p:pic>
        <p:nvPicPr>
          <p:cNvPr id="9" name="Рисунок 43" descr="Рисунок 43">
            <a:extLst>
              <a:ext uri="{FF2B5EF4-FFF2-40B4-BE49-F238E27FC236}">
                <a16:creationId xmlns:a16="http://schemas.microsoft.com/office/drawing/2014/main" id="{31DA519A-B518-FF4B-8FB1-2672058A68F0}"/>
              </a:ext>
            </a:extLst>
          </p:cNvPr>
          <p:cNvPicPr>
            <a:picLocks noChangeAspect="1"/>
          </p:cNvPicPr>
          <p:nvPr/>
        </p:nvPicPr>
        <p:blipFill>
          <a:blip r:embed="rId2"/>
          <a:srcRect l="38098" t="6809" r="46928" b="78012"/>
          <a:stretch>
            <a:fillRect/>
          </a:stretch>
        </p:blipFill>
        <p:spPr>
          <a:xfrm>
            <a:off x="-3259" y="279216"/>
            <a:ext cx="770023" cy="773296"/>
          </a:xfrm>
          <a:prstGeom prst="rect">
            <a:avLst/>
          </a:prstGeom>
          <a:ln w="12700">
            <a:miter lim="400000"/>
          </a:ln>
        </p:spPr>
      </p:pic>
      <p:sp>
        <p:nvSpPr>
          <p:cNvPr id="24" name="Текст 23">
            <a:extLst>
              <a:ext uri="{FF2B5EF4-FFF2-40B4-BE49-F238E27FC236}">
                <a16:creationId xmlns:a16="http://schemas.microsoft.com/office/drawing/2014/main" id="{60BF5461-0F78-B34F-9480-B7D10E9C0A51}"/>
              </a:ext>
            </a:extLst>
          </p:cNvPr>
          <p:cNvSpPr>
            <a:spLocks noGrp="1"/>
          </p:cNvSpPr>
          <p:nvPr>
            <p:ph type="body" sz="quarter" idx="13" hasCustomPrompt="1"/>
          </p:nvPr>
        </p:nvSpPr>
        <p:spPr>
          <a:xfrm>
            <a:off x="1120775" y="355493"/>
            <a:ext cx="9726295" cy="823913"/>
          </a:xfrm>
          <a:prstGeom prst="rect">
            <a:avLst/>
          </a:prstGeom>
        </p:spPr>
        <p:txBody>
          <a:bodyPr>
            <a:normAutofit/>
          </a:bodyPr>
          <a:lstStyle>
            <a:lvl1pPr marL="0" indent="0">
              <a:buNone/>
              <a:defRPr sz="4000">
                <a:latin typeface="Proxima Nova Light" panose="02000506030000020004" pitchFamily="2" charset="0"/>
              </a:defRPr>
            </a:lvl1pPr>
          </a:lstStyle>
          <a:p>
            <a:pPr lvl="0"/>
            <a:r>
              <a:rPr lang="ru-RU" dirty="0"/>
              <a:t>Заголовок</a:t>
            </a:r>
          </a:p>
        </p:txBody>
      </p:sp>
      <p:cxnSp>
        <p:nvCxnSpPr>
          <p:cNvPr id="3" name="Прямая соединительная линия 2">
            <a:extLst>
              <a:ext uri="{FF2B5EF4-FFF2-40B4-BE49-F238E27FC236}">
                <a16:creationId xmlns:a16="http://schemas.microsoft.com/office/drawing/2014/main" id="{3CC8232A-0F0B-3444-B9A1-3729C833E1D3}"/>
              </a:ext>
            </a:extLst>
          </p:cNvPr>
          <p:cNvCxnSpPr>
            <a:cxnSpLocks/>
          </p:cNvCxnSpPr>
          <p:nvPr/>
        </p:nvCxnSpPr>
        <p:spPr>
          <a:xfrm flipV="1">
            <a:off x="1120775" y="1752695"/>
            <a:ext cx="9796232" cy="1270"/>
          </a:xfrm>
          <a:prstGeom prst="line">
            <a:avLst/>
          </a:prstGeom>
          <a:ln w="34925">
            <a:solidFill>
              <a:srgbClr val="FB2A38"/>
            </a:solidFill>
          </a:ln>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a:extLst>
              <a:ext uri="{FF2B5EF4-FFF2-40B4-BE49-F238E27FC236}">
                <a16:creationId xmlns:a16="http://schemas.microsoft.com/office/drawing/2014/main" id="{3B090912-499F-CD49-90F6-328138B67405}"/>
              </a:ext>
            </a:extLst>
          </p:cNvPr>
          <p:cNvCxnSpPr>
            <a:cxnSpLocks/>
          </p:cNvCxnSpPr>
          <p:nvPr/>
        </p:nvCxnSpPr>
        <p:spPr>
          <a:xfrm flipV="1">
            <a:off x="1120775" y="6000677"/>
            <a:ext cx="9796232" cy="1270"/>
          </a:xfrm>
          <a:prstGeom prst="line">
            <a:avLst/>
          </a:prstGeom>
          <a:ln w="34925">
            <a:solidFill>
              <a:srgbClr val="FB2A38"/>
            </a:solidFill>
          </a:ln>
        </p:spPr>
        <p:style>
          <a:lnRef idx="1">
            <a:schemeClr val="accent1"/>
          </a:lnRef>
          <a:fillRef idx="0">
            <a:schemeClr val="accent1"/>
          </a:fillRef>
          <a:effectRef idx="0">
            <a:schemeClr val="accent1"/>
          </a:effectRef>
          <a:fontRef idx="minor">
            <a:schemeClr val="tx1"/>
          </a:fontRef>
        </p:style>
      </p:cxnSp>
      <p:sp>
        <p:nvSpPr>
          <p:cNvPr id="25" name="Рисунок 28">
            <a:extLst>
              <a:ext uri="{FF2B5EF4-FFF2-40B4-BE49-F238E27FC236}">
                <a16:creationId xmlns:a16="http://schemas.microsoft.com/office/drawing/2014/main" id="{EE787F27-ECC8-6940-9B83-357132E2F778}"/>
              </a:ext>
            </a:extLst>
          </p:cNvPr>
          <p:cNvSpPr/>
          <p:nvPr/>
        </p:nvSpPr>
        <p:spPr>
          <a:xfrm>
            <a:off x="10357192" y="1765428"/>
            <a:ext cx="561827" cy="561826"/>
          </a:xfrm>
          <a:prstGeom prst="rect">
            <a:avLst/>
          </a:prstGeom>
          <a:solidFill>
            <a:srgbClr val="FC2B38"/>
          </a:solidFill>
          <a:ln w="12700" cap="flat">
            <a:noFill/>
            <a:miter lim="400000"/>
          </a:ln>
          <a:effectLst/>
        </p:spPr>
        <p:txBody>
          <a:bodyPr wrap="square" lIns="45719" tIns="45719" rIns="45719" bIns="45719" numCol="1" anchor="ctr">
            <a:noAutofit/>
          </a:bodyPr>
          <a:lstStyle/>
          <a:p>
            <a:endParaRPr/>
          </a:p>
        </p:txBody>
      </p:sp>
      <p:sp>
        <p:nvSpPr>
          <p:cNvPr id="26" name="Рисунок 30">
            <a:extLst>
              <a:ext uri="{FF2B5EF4-FFF2-40B4-BE49-F238E27FC236}">
                <a16:creationId xmlns:a16="http://schemas.microsoft.com/office/drawing/2014/main" id="{67031815-B968-3147-A938-3BEE10CF5F16}"/>
              </a:ext>
            </a:extLst>
          </p:cNvPr>
          <p:cNvSpPr/>
          <p:nvPr/>
        </p:nvSpPr>
        <p:spPr>
          <a:xfrm>
            <a:off x="10501905" y="1896521"/>
            <a:ext cx="272402" cy="27239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21600"/>
                </a:lnTo>
                <a:moveTo>
                  <a:pt x="10800" y="21600"/>
                </a:moveTo>
                <a:lnTo>
                  <a:pt x="21600" y="10800"/>
                </a:lnTo>
                <a:moveTo>
                  <a:pt x="10800" y="21600"/>
                </a:moveTo>
                <a:lnTo>
                  <a:pt x="0" y="10800"/>
                </a:lnTo>
              </a:path>
            </a:pathLst>
          </a:custGeom>
          <a:noFill/>
          <a:ln w="18184" cap="flat">
            <a:solidFill>
              <a:schemeClr val="accent5">
                <a:hueOff val="-10800000"/>
                <a:satOff val="-100001"/>
              </a:schemeClr>
            </a:solidFill>
            <a:prstDash val="solid"/>
            <a:miter lim="800000"/>
          </a:ln>
          <a:effectLst/>
        </p:spPr>
        <p:txBody>
          <a:bodyPr wrap="square" lIns="45719" tIns="45719" rIns="45719" bIns="45719" numCol="1" anchor="ctr">
            <a:noAutofit/>
          </a:bodyPr>
          <a:lstStyle/>
          <a:p>
            <a:endParaRPr/>
          </a:p>
        </p:txBody>
      </p:sp>
    </p:spTree>
    <p:extLst>
      <p:ext uri="{BB962C8B-B14F-4D97-AF65-F5344CB8AC3E}">
        <p14:creationId xmlns:p14="http://schemas.microsoft.com/office/powerpoint/2010/main" val="354154395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Слайд №2.2 Разворот слева">
    <p:spTree>
      <p:nvGrpSpPr>
        <p:cNvPr id="1" name=""/>
        <p:cNvGrpSpPr/>
        <p:nvPr/>
      </p:nvGrpSpPr>
      <p:grpSpPr>
        <a:xfrm>
          <a:off x="0" y="0"/>
          <a:ext cx="0" cy="0"/>
          <a:chOff x="0" y="0"/>
          <a:chExt cx="0" cy="0"/>
        </a:xfrm>
      </p:grpSpPr>
      <p:sp>
        <p:nvSpPr>
          <p:cNvPr id="16" name="Текст 15">
            <a:extLst>
              <a:ext uri="{FF2B5EF4-FFF2-40B4-BE49-F238E27FC236}">
                <a16:creationId xmlns:a16="http://schemas.microsoft.com/office/drawing/2014/main" id="{318E567E-A732-364A-8441-645D28D77198}"/>
              </a:ext>
            </a:extLst>
          </p:cNvPr>
          <p:cNvSpPr>
            <a:spLocks noGrp="1"/>
          </p:cNvSpPr>
          <p:nvPr>
            <p:ph type="body" sz="quarter" idx="14" hasCustomPrompt="1"/>
          </p:nvPr>
        </p:nvSpPr>
        <p:spPr>
          <a:xfrm>
            <a:off x="1120894" y="1978550"/>
            <a:ext cx="5196016" cy="374478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atin typeface="Proxima Nova Light" panose="02000506030000020004"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Текст</a:t>
            </a:r>
            <a:endParaRPr lang="ru-RU" dirty="0">
              <a:latin typeface="Proxima Nova Regular"/>
              <a:ea typeface="Proxima Nova Regular"/>
              <a:cs typeface="Proxima Nova Regular"/>
              <a:sym typeface="Proxima Nova Regular"/>
            </a:endParaRPr>
          </a:p>
        </p:txBody>
      </p:sp>
      <p:pic>
        <p:nvPicPr>
          <p:cNvPr id="9" name="Рисунок 43" descr="Рисунок 43">
            <a:extLst>
              <a:ext uri="{FF2B5EF4-FFF2-40B4-BE49-F238E27FC236}">
                <a16:creationId xmlns:a16="http://schemas.microsoft.com/office/drawing/2014/main" id="{31DA519A-B518-FF4B-8FB1-2672058A68F0}"/>
              </a:ext>
            </a:extLst>
          </p:cNvPr>
          <p:cNvPicPr>
            <a:picLocks noChangeAspect="1"/>
          </p:cNvPicPr>
          <p:nvPr/>
        </p:nvPicPr>
        <p:blipFill>
          <a:blip r:embed="rId2"/>
          <a:srcRect l="38098" t="6809" r="46928" b="78012"/>
          <a:stretch>
            <a:fillRect/>
          </a:stretch>
        </p:blipFill>
        <p:spPr>
          <a:xfrm>
            <a:off x="-3259" y="279216"/>
            <a:ext cx="770023" cy="773296"/>
          </a:xfrm>
          <a:prstGeom prst="rect">
            <a:avLst/>
          </a:prstGeom>
          <a:ln w="12700">
            <a:miter lim="400000"/>
          </a:ln>
        </p:spPr>
      </p:pic>
      <p:sp>
        <p:nvSpPr>
          <p:cNvPr id="24" name="Текст 23">
            <a:extLst>
              <a:ext uri="{FF2B5EF4-FFF2-40B4-BE49-F238E27FC236}">
                <a16:creationId xmlns:a16="http://schemas.microsoft.com/office/drawing/2014/main" id="{60BF5461-0F78-B34F-9480-B7D10E9C0A51}"/>
              </a:ext>
            </a:extLst>
          </p:cNvPr>
          <p:cNvSpPr>
            <a:spLocks noGrp="1"/>
          </p:cNvSpPr>
          <p:nvPr>
            <p:ph type="body" sz="quarter" idx="13" hasCustomPrompt="1"/>
          </p:nvPr>
        </p:nvSpPr>
        <p:spPr>
          <a:xfrm>
            <a:off x="1120775" y="355493"/>
            <a:ext cx="9726295" cy="823913"/>
          </a:xfrm>
          <a:prstGeom prst="rect">
            <a:avLst/>
          </a:prstGeom>
        </p:spPr>
        <p:txBody>
          <a:bodyPr>
            <a:normAutofit/>
          </a:bodyPr>
          <a:lstStyle>
            <a:lvl1pPr marL="0" indent="0">
              <a:buNone/>
              <a:defRPr sz="4000">
                <a:latin typeface="Proxima Nova Light" panose="02000506030000020004" pitchFamily="2" charset="0"/>
              </a:defRPr>
            </a:lvl1pPr>
          </a:lstStyle>
          <a:p>
            <a:pPr lvl="0"/>
            <a:r>
              <a:rPr lang="ru-RU" dirty="0"/>
              <a:t>Заголовок</a:t>
            </a:r>
          </a:p>
        </p:txBody>
      </p:sp>
      <p:cxnSp>
        <p:nvCxnSpPr>
          <p:cNvPr id="3" name="Прямая соединительная линия 2">
            <a:extLst>
              <a:ext uri="{FF2B5EF4-FFF2-40B4-BE49-F238E27FC236}">
                <a16:creationId xmlns:a16="http://schemas.microsoft.com/office/drawing/2014/main" id="{3CC8232A-0F0B-3444-B9A1-3729C833E1D3}"/>
              </a:ext>
            </a:extLst>
          </p:cNvPr>
          <p:cNvCxnSpPr>
            <a:cxnSpLocks/>
          </p:cNvCxnSpPr>
          <p:nvPr/>
        </p:nvCxnSpPr>
        <p:spPr>
          <a:xfrm flipV="1">
            <a:off x="1120775" y="1752695"/>
            <a:ext cx="9796232" cy="1270"/>
          </a:xfrm>
          <a:prstGeom prst="line">
            <a:avLst/>
          </a:prstGeom>
          <a:ln w="34925">
            <a:solidFill>
              <a:srgbClr val="FB2A38"/>
            </a:solidFill>
          </a:ln>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a:extLst>
              <a:ext uri="{FF2B5EF4-FFF2-40B4-BE49-F238E27FC236}">
                <a16:creationId xmlns:a16="http://schemas.microsoft.com/office/drawing/2014/main" id="{3B090912-499F-CD49-90F6-328138B67405}"/>
              </a:ext>
            </a:extLst>
          </p:cNvPr>
          <p:cNvCxnSpPr>
            <a:cxnSpLocks/>
          </p:cNvCxnSpPr>
          <p:nvPr/>
        </p:nvCxnSpPr>
        <p:spPr>
          <a:xfrm flipV="1">
            <a:off x="1120775" y="6000677"/>
            <a:ext cx="9796232" cy="1270"/>
          </a:xfrm>
          <a:prstGeom prst="line">
            <a:avLst/>
          </a:prstGeom>
          <a:ln w="34925">
            <a:solidFill>
              <a:srgbClr val="FB2A38"/>
            </a:solidFill>
          </a:ln>
        </p:spPr>
        <p:style>
          <a:lnRef idx="1">
            <a:schemeClr val="accent1"/>
          </a:lnRef>
          <a:fillRef idx="0">
            <a:schemeClr val="accent1"/>
          </a:fillRef>
          <a:effectRef idx="0">
            <a:schemeClr val="accent1"/>
          </a:effectRef>
          <a:fontRef idx="minor">
            <a:schemeClr val="tx1"/>
          </a:fontRef>
        </p:style>
      </p:cxnSp>
      <p:sp>
        <p:nvSpPr>
          <p:cNvPr id="25" name="Рисунок 28">
            <a:extLst>
              <a:ext uri="{FF2B5EF4-FFF2-40B4-BE49-F238E27FC236}">
                <a16:creationId xmlns:a16="http://schemas.microsoft.com/office/drawing/2014/main" id="{EE787F27-ECC8-6940-9B83-357132E2F778}"/>
              </a:ext>
            </a:extLst>
          </p:cNvPr>
          <p:cNvSpPr/>
          <p:nvPr/>
        </p:nvSpPr>
        <p:spPr>
          <a:xfrm>
            <a:off x="10357192" y="1765428"/>
            <a:ext cx="561827" cy="561826"/>
          </a:xfrm>
          <a:prstGeom prst="rect">
            <a:avLst/>
          </a:prstGeom>
          <a:solidFill>
            <a:srgbClr val="FC2B38"/>
          </a:solidFill>
          <a:ln w="12700" cap="flat">
            <a:noFill/>
            <a:miter lim="400000"/>
          </a:ln>
          <a:effectLst/>
        </p:spPr>
        <p:txBody>
          <a:bodyPr wrap="square" lIns="45719" tIns="45719" rIns="45719" bIns="45719" numCol="1" anchor="ctr">
            <a:noAutofit/>
          </a:bodyPr>
          <a:lstStyle/>
          <a:p>
            <a:endParaRPr/>
          </a:p>
        </p:txBody>
      </p:sp>
      <p:sp>
        <p:nvSpPr>
          <p:cNvPr id="26" name="Рисунок 30">
            <a:extLst>
              <a:ext uri="{FF2B5EF4-FFF2-40B4-BE49-F238E27FC236}">
                <a16:creationId xmlns:a16="http://schemas.microsoft.com/office/drawing/2014/main" id="{67031815-B968-3147-A938-3BEE10CF5F16}"/>
              </a:ext>
            </a:extLst>
          </p:cNvPr>
          <p:cNvSpPr/>
          <p:nvPr/>
        </p:nvSpPr>
        <p:spPr>
          <a:xfrm>
            <a:off x="10501905" y="1896521"/>
            <a:ext cx="272402" cy="27239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21600"/>
                </a:lnTo>
                <a:moveTo>
                  <a:pt x="10800" y="21600"/>
                </a:moveTo>
                <a:lnTo>
                  <a:pt x="21600" y="10800"/>
                </a:lnTo>
                <a:moveTo>
                  <a:pt x="10800" y="21600"/>
                </a:moveTo>
                <a:lnTo>
                  <a:pt x="0" y="10800"/>
                </a:lnTo>
              </a:path>
            </a:pathLst>
          </a:custGeom>
          <a:noFill/>
          <a:ln w="18184" cap="flat">
            <a:solidFill>
              <a:schemeClr val="accent5">
                <a:hueOff val="-10800000"/>
                <a:satOff val="-100001"/>
              </a:schemeClr>
            </a:solidFill>
            <a:prstDash val="solid"/>
            <a:miter lim="800000"/>
          </a:ln>
          <a:effectLst/>
        </p:spPr>
        <p:txBody>
          <a:bodyPr wrap="square" lIns="45719" tIns="45719" rIns="45719" bIns="45719" numCol="1" anchor="ctr">
            <a:noAutofit/>
          </a:bodyPr>
          <a:lstStyle/>
          <a:p>
            <a:endParaRPr/>
          </a:p>
        </p:txBody>
      </p:sp>
      <p:sp>
        <p:nvSpPr>
          <p:cNvPr id="12" name="Прямоугольник 11">
            <a:extLst>
              <a:ext uri="{FF2B5EF4-FFF2-40B4-BE49-F238E27FC236}">
                <a16:creationId xmlns:a16="http://schemas.microsoft.com/office/drawing/2014/main" id="{36E228E4-076B-C34A-8CA2-D2BEF8D08328}"/>
              </a:ext>
            </a:extLst>
          </p:cNvPr>
          <p:cNvSpPr/>
          <p:nvPr/>
        </p:nvSpPr>
        <p:spPr>
          <a:xfrm>
            <a:off x="6740756" y="1765428"/>
            <a:ext cx="4176251" cy="4218738"/>
          </a:xfrm>
          <a:prstGeom prst="rect">
            <a:avLst/>
          </a:prstGeom>
          <a:solidFill>
            <a:srgbClr val="FB2A38"/>
          </a:solidFill>
          <a:ln w="12700" cap="flat">
            <a:solidFill>
              <a:srgbClr val="FB2A38"/>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dirty="0">
              <a:ln>
                <a:noFill/>
              </a:ln>
              <a:solidFill>
                <a:srgbClr val="323332"/>
              </a:solidFill>
              <a:effectLst/>
              <a:uFillTx/>
              <a:latin typeface="+mj-lt"/>
              <a:ea typeface="+mj-ea"/>
              <a:cs typeface="+mj-cs"/>
              <a:sym typeface="Calibri"/>
            </a:endParaRPr>
          </a:p>
        </p:txBody>
      </p:sp>
      <p:sp>
        <p:nvSpPr>
          <p:cNvPr id="13" name="Объект 11">
            <a:extLst>
              <a:ext uri="{FF2B5EF4-FFF2-40B4-BE49-F238E27FC236}">
                <a16:creationId xmlns:a16="http://schemas.microsoft.com/office/drawing/2014/main" id="{89376F22-AB21-E943-B9CD-CDA46BD839B8}"/>
              </a:ext>
            </a:extLst>
          </p:cNvPr>
          <p:cNvSpPr>
            <a:spLocks noGrp="1"/>
          </p:cNvSpPr>
          <p:nvPr>
            <p:ph sz="quarter" idx="12" hasCustomPrompt="1"/>
          </p:nvPr>
        </p:nvSpPr>
        <p:spPr>
          <a:xfrm>
            <a:off x="6740755" y="1778161"/>
            <a:ext cx="4176252" cy="4223819"/>
          </a:xfrm>
          <a:prstGeom prst="rect">
            <a:avLst/>
          </a:prstGeom>
        </p:spPr>
        <p:txBody>
          <a:bodyPr>
            <a:normAutofit/>
          </a:bodyPr>
          <a:lstStyle>
            <a:lvl1pPr marL="0" indent="0">
              <a:buNone/>
              <a:defRPr sz="3800" baseline="0">
                <a:solidFill>
                  <a:schemeClr val="bg1"/>
                </a:solidFill>
                <a:latin typeface="Proxima Nova Light" panose="02000506030000020004" pitchFamily="2" charset="0"/>
              </a:defRPr>
            </a:lvl1pPr>
          </a:lstStyle>
          <a:p>
            <a:pPr lvl="0"/>
            <a:r>
              <a:rPr lang="ru-RU" dirty="0"/>
              <a:t>Текст</a:t>
            </a:r>
          </a:p>
        </p:txBody>
      </p:sp>
    </p:spTree>
    <p:extLst>
      <p:ext uri="{BB962C8B-B14F-4D97-AF65-F5344CB8AC3E}">
        <p14:creationId xmlns:p14="http://schemas.microsoft.com/office/powerpoint/2010/main" val="364487139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Слайд №3.1 Ноутбук справа">
    <p:spTree>
      <p:nvGrpSpPr>
        <p:cNvPr id="1" name=""/>
        <p:cNvGrpSpPr/>
        <p:nvPr/>
      </p:nvGrpSpPr>
      <p:grpSpPr>
        <a:xfrm>
          <a:off x="0" y="0"/>
          <a:ext cx="0" cy="0"/>
          <a:chOff x="0" y="0"/>
          <a:chExt cx="0" cy="0"/>
        </a:xfrm>
      </p:grpSpPr>
      <p:sp>
        <p:nvSpPr>
          <p:cNvPr id="11" name="Прямоугольник 10">
            <a:extLst>
              <a:ext uri="{FF2B5EF4-FFF2-40B4-BE49-F238E27FC236}">
                <a16:creationId xmlns:a16="http://schemas.microsoft.com/office/drawing/2014/main" id="{41A4DA29-85B2-DB40-869E-CBB13916B5A9}"/>
              </a:ext>
            </a:extLst>
          </p:cNvPr>
          <p:cNvSpPr/>
          <p:nvPr/>
        </p:nvSpPr>
        <p:spPr>
          <a:xfrm>
            <a:off x="1120775" y="1966143"/>
            <a:ext cx="5039739" cy="2384854"/>
          </a:xfrm>
          <a:prstGeom prst="rect">
            <a:avLst/>
          </a:prstGeom>
          <a:solidFill>
            <a:srgbClr val="FB2A38"/>
          </a:solidFill>
          <a:ln w="12700" cap="flat">
            <a:solidFill>
              <a:srgbClr val="FB2A38"/>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dirty="0">
              <a:ln>
                <a:noFill/>
              </a:ln>
              <a:solidFill>
                <a:srgbClr val="323332"/>
              </a:solidFill>
              <a:effectLst/>
              <a:uFillTx/>
              <a:latin typeface="+mj-lt"/>
              <a:ea typeface="+mj-ea"/>
              <a:cs typeface="+mj-cs"/>
              <a:sym typeface="Calibri"/>
            </a:endParaRPr>
          </a:p>
        </p:txBody>
      </p:sp>
      <p:sp>
        <p:nvSpPr>
          <p:cNvPr id="16" name="Текст 15">
            <a:extLst>
              <a:ext uri="{FF2B5EF4-FFF2-40B4-BE49-F238E27FC236}">
                <a16:creationId xmlns:a16="http://schemas.microsoft.com/office/drawing/2014/main" id="{4345D24C-2554-BC47-8E08-DE59E1577492}"/>
              </a:ext>
            </a:extLst>
          </p:cNvPr>
          <p:cNvSpPr>
            <a:spLocks noGrp="1"/>
          </p:cNvSpPr>
          <p:nvPr>
            <p:ph type="body" sz="quarter" idx="14" hasCustomPrompt="1"/>
          </p:nvPr>
        </p:nvSpPr>
        <p:spPr>
          <a:xfrm>
            <a:off x="1587212" y="2379197"/>
            <a:ext cx="4106863" cy="1773353"/>
          </a:xfrm>
          <a:prstGeom prst="rect">
            <a:avLst/>
          </a:prstGeom>
        </p:spPr>
        <p:txBody>
          <a:bodyPr>
            <a:normAutofit/>
          </a:bodyPr>
          <a:lstStyle>
            <a:lvl1pPr marL="0" indent="0">
              <a:lnSpc>
                <a:spcPct val="100000"/>
              </a:lnSpc>
              <a:spcBef>
                <a:spcPts val="0"/>
              </a:spcBef>
              <a:buNone/>
              <a:defRPr sz="2000">
                <a:solidFill>
                  <a:schemeClr val="bg1"/>
                </a:solidFill>
                <a:latin typeface="Proxima Nova Light" panose="02000506030000020004" pitchFamily="2" charset="0"/>
              </a:defRPr>
            </a:lvl1pPr>
          </a:lstStyle>
          <a:p>
            <a:pPr lvl="0"/>
            <a:r>
              <a:rPr lang="ru-RU" dirty="0"/>
              <a:t>Текст</a:t>
            </a:r>
          </a:p>
        </p:txBody>
      </p:sp>
      <p:pic>
        <p:nvPicPr>
          <p:cNvPr id="7" name="Рисунок 43" descr="Рисунок 43">
            <a:extLst>
              <a:ext uri="{FF2B5EF4-FFF2-40B4-BE49-F238E27FC236}">
                <a16:creationId xmlns:a16="http://schemas.microsoft.com/office/drawing/2014/main" id="{97639C24-D015-0346-8CAE-64059142B6C5}"/>
              </a:ext>
            </a:extLst>
          </p:cNvPr>
          <p:cNvPicPr>
            <a:picLocks noChangeAspect="1"/>
          </p:cNvPicPr>
          <p:nvPr/>
        </p:nvPicPr>
        <p:blipFill>
          <a:blip r:embed="rId2"/>
          <a:srcRect l="38098" t="6809" r="46928" b="78012"/>
          <a:stretch>
            <a:fillRect/>
          </a:stretch>
        </p:blipFill>
        <p:spPr>
          <a:xfrm>
            <a:off x="-3259" y="279216"/>
            <a:ext cx="770023" cy="773296"/>
          </a:xfrm>
          <a:prstGeom prst="rect">
            <a:avLst/>
          </a:prstGeom>
          <a:ln w="12700">
            <a:miter lim="400000"/>
          </a:ln>
        </p:spPr>
      </p:pic>
      <p:sp>
        <p:nvSpPr>
          <p:cNvPr id="8" name="Текст 23">
            <a:extLst>
              <a:ext uri="{FF2B5EF4-FFF2-40B4-BE49-F238E27FC236}">
                <a16:creationId xmlns:a16="http://schemas.microsoft.com/office/drawing/2014/main" id="{08BDE1E8-1845-D148-9887-255775D2B490}"/>
              </a:ext>
            </a:extLst>
          </p:cNvPr>
          <p:cNvSpPr>
            <a:spLocks noGrp="1"/>
          </p:cNvSpPr>
          <p:nvPr>
            <p:ph type="body" sz="quarter" idx="13" hasCustomPrompt="1"/>
          </p:nvPr>
        </p:nvSpPr>
        <p:spPr>
          <a:xfrm>
            <a:off x="1120775" y="355493"/>
            <a:ext cx="9726295" cy="823913"/>
          </a:xfrm>
          <a:prstGeom prst="rect">
            <a:avLst/>
          </a:prstGeom>
        </p:spPr>
        <p:txBody>
          <a:bodyPr>
            <a:normAutofit/>
          </a:bodyPr>
          <a:lstStyle>
            <a:lvl1pPr marL="0" indent="0">
              <a:buNone/>
              <a:defRPr sz="4000">
                <a:latin typeface="Proxima Nova Light" panose="02000506030000020004" pitchFamily="2" charset="0"/>
              </a:defRPr>
            </a:lvl1pPr>
          </a:lstStyle>
          <a:p>
            <a:pPr lvl="0"/>
            <a:r>
              <a:rPr lang="ru-RU" dirty="0"/>
              <a:t>Заголовок</a:t>
            </a:r>
          </a:p>
        </p:txBody>
      </p:sp>
      <p:pic>
        <p:nvPicPr>
          <p:cNvPr id="12" name="Рисунок 11">
            <a:extLst>
              <a:ext uri="{FF2B5EF4-FFF2-40B4-BE49-F238E27FC236}">
                <a16:creationId xmlns:a16="http://schemas.microsoft.com/office/drawing/2014/main" id="{C9760A16-8356-334B-BB0C-3C255676CC75}"/>
              </a:ext>
            </a:extLst>
          </p:cNvPr>
          <p:cNvPicPr>
            <a:picLocks noChangeAspect="1"/>
          </p:cNvPicPr>
          <p:nvPr/>
        </p:nvPicPr>
        <p:blipFill>
          <a:blip r:embed="rId3"/>
          <a:stretch>
            <a:fillRect/>
          </a:stretch>
        </p:blipFill>
        <p:spPr>
          <a:xfrm>
            <a:off x="5208690" y="1511831"/>
            <a:ext cx="8515978" cy="4917019"/>
          </a:xfrm>
          <a:prstGeom prst="rect">
            <a:avLst/>
          </a:prstGeom>
        </p:spPr>
      </p:pic>
      <p:sp>
        <p:nvSpPr>
          <p:cNvPr id="9" name="Объект 11">
            <a:extLst>
              <a:ext uri="{FF2B5EF4-FFF2-40B4-BE49-F238E27FC236}">
                <a16:creationId xmlns:a16="http://schemas.microsoft.com/office/drawing/2014/main" id="{5080EF92-53B0-A64D-ADBD-477CEC07CA61}"/>
              </a:ext>
            </a:extLst>
          </p:cNvPr>
          <p:cNvSpPr>
            <a:spLocks noGrp="1"/>
          </p:cNvSpPr>
          <p:nvPr>
            <p:ph sz="quarter" idx="12"/>
          </p:nvPr>
        </p:nvSpPr>
        <p:spPr>
          <a:xfrm>
            <a:off x="6316910" y="1895913"/>
            <a:ext cx="6316910" cy="3758268"/>
          </a:xfrm>
          <a:prstGeom prst="rect">
            <a:avLst/>
          </a:prstGeom>
        </p:spPr>
        <p:txBody>
          <a:bodyPr>
            <a:normAutofit/>
          </a:bodyPr>
          <a:lstStyle>
            <a:lvl1pPr marL="0" indent="0">
              <a:buNone/>
              <a:defRPr sz="1800" baseline="0">
                <a:solidFill>
                  <a:schemeClr val="bg1"/>
                </a:solidFill>
                <a:latin typeface="Proxima Nova Light" panose="02000506030000020004" pitchFamily="2" charset="0"/>
              </a:defRPr>
            </a:lvl1pPr>
          </a:lstStyle>
          <a:p>
            <a:pPr lvl="0"/>
            <a:r>
              <a:rPr lang="ru-RU"/>
              <a:t>Образец текста</a:t>
            </a:r>
          </a:p>
        </p:txBody>
      </p:sp>
    </p:spTree>
    <p:extLst>
      <p:ext uri="{BB962C8B-B14F-4D97-AF65-F5344CB8AC3E}">
        <p14:creationId xmlns:p14="http://schemas.microsoft.com/office/powerpoint/2010/main" val="310558205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Слайд №3.2 Ноутбук слева">
    <p:spTree>
      <p:nvGrpSpPr>
        <p:cNvPr id="1" name=""/>
        <p:cNvGrpSpPr/>
        <p:nvPr/>
      </p:nvGrpSpPr>
      <p:grpSpPr>
        <a:xfrm>
          <a:off x="0" y="0"/>
          <a:ext cx="0" cy="0"/>
          <a:chOff x="0" y="0"/>
          <a:chExt cx="0" cy="0"/>
        </a:xfrm>
      </p:grpSpPr>
      <p:sp>
        <p:nvSpPr>
          <p:cNvPr id="11" name="Прямоугольник 10">
            <a:extLst>
              <a:ext uri="{FF2B5EF4-FFF2-40B4-BE49-F238E27FC236}">
                <a16:creationId xmlns:a16="http://schemas.microsoft.com/office/drawing/2014/main" id="{41A4DA29-85B2-DB40-869E-CBB13916B5A9}"/>
              </a:ext>
            </a:extLst>
          </p:cNvPr>
          <p:cNvSpPr/>
          <p:nvPr/>
        </p:nvSpPr>
        <p:spPr>
          <a:xfrm>
            <a:off x="5807331" y="1969570"/>
            <a:ext cx="5039739" cy="2384854"/>
          </a:xfrm>
          <a:prstGeom prst="rect">
            <a:avLst/>
          </a:prstGeom>
          <a:solidFill>
            <a:srgbClr val="FB2A38"/>
          </a:solidFill>
          <a:ln w="12700" cap="flat">
            <a:solidFill>
              <a:srgbClr val="FB2A38"/>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dirty="0">
              <a:ln>
                <a:noFill/>
              </a:ln>
              <a:solidFill>
                <a:srgbClr val="323332"/>
              </a:solidFill>
              <a:effectLst/>
              <a:uFillTx/>
              <a:latin typeface="+mj-lt"/>
              <a:ea typeface="+mj-ea"/>
              <a:cs typeface="+mj-cs"/>
              <a:sym typeface="Calibri"/>
            </a:endParaRPr>
          </a:p>
        </p:txBody>
      </p:sp>
      <p:sp>
        <p:nvSpPr>
          <p:cNvPr id="16" name="Текст 15">
            <a:extLst>
              <a:ext uri="{FF2B5EF4-FFF2-40B4-BE49-F238E27FC236}">
                <a16:creationId xmlns:a16="http://schemas.microsoft.com/office/drawing/2014/main" id="{4345D24C-2554-BC47-8E08-DE59E1577492}"/>
              </a:ext>
            </a:extLst>
          </p:cNvPr>
          <p:cNvSpPr>
            <a:spLocks noGrp="1"/>
          </p:cNvSpPr>
          <p:nvPr>
            <p:ph type="body" sz="quarter" idx="14" hasCustomPrompt="1"/>
          </p:nvPr>
        </p:nvSpPr>
        <p:spPr>
          <a:xfrm>
            <a:off x="6273768" y="2382624"/>
            <a:ext cx="4106863" cy="1773353"/>
          </a:xfrm>
          <a:prstGeom prst="rect">
            <a:avLst/>
          </a:prstGeom>
        </p:spPr>
        <p:txBody>
          <a:bodyPr>
            <a:normAutofit/>
          </a:bodyPr>
          <a:lstStyle>
            <a:lvl1pPr marL="0" indent="0">
              <a:lnSpc>
                <a:spcPct val="100000"/>
              </a:lnSpc>
              <a:spcBef>
                <a:spcPts val="0"/>
              </a:spcBef>
              <a:buNone/>
              <a:defRPr sz="2000">
                <a:solidFill>
                  <a:schemeClr val="bg1"/>
                </a:solidFill>
                <a:latin typeface="Proxima Nova Light" panose="02000506030000020004" pitchFamily="2" charset="0"/>
              </a:defRPr>
            </a:lvl1pPr>
          </a:lstStyle>
          <a:p>
            <a:pPr lvl="0"/>
            <a:r>
              <a:rPr lang="ru-RU" dirty="0"/>
              <a:t>Текст</a:t>
            </a:r>
          </a:p>
        </p:txBody>
      </p:sp>
      <p:pic>
        <p:nvPicPr>
          <p:cNvPr id="12" name="Рисунок 11">
            <a:extLst>
              <a:ext uri="{FF2B5EF4-FFF2-40B4-BE49-F238E27FC236}">
                <a16:creationId xmlns:a16="http://schemas.microsoft.com/office/drawing/2014/main" id="{C9760A16-8356-334B-BB0C-3C255676CC75}"/>
              </a:ext>
            </a:extLst>
          </p:cNvPr>
          <p:cNvPicPr>
            <a:picLocks noChangeAspect="1"/>
          </p:cNvPicPr>
          <p:nvPr/>
        </p:nvPicPr>
        <p:blipFill>
          <a:blip r:embed="rId2"/>
          <a:stretch>
            <a:fillRect/>
          </a:stretch>
        </p:blipFill>
        <p:spPr>
          <a:xfrm>
            <a:off x="-1757206" y="1585488"/>
            <a:ext cx="8515978" cy="4917019"/>
          </a:xfrm>
          <a:prstGeom prst="rect">
            <a:avLst/>
          </a:prstGeom>
        </p:spPr>
      </p:pic>
      <p:sp>
        <p:nvSpPr>
          <p:cNvPr id="9" name="Объект 11">
            <a:extLst>
              <a:ext uri="{FF2B5EF4-FFF2-40B4-BE49-F238E27FC236}">
                <a16:creationId xmlns:a16="http://schemas.microsoft.com/office/drawing/2014/main" id="{5080EF92-53B0-A64D-ADBD-477CEC07CA61}"/>
              </a:ext>
            </a:extLst>
          </p:cNvPr>
          <p:cNvSpPr>
            <a:spLocks noGrp="1"/>
          </p:cNvSpPr>
          <p:nvPr>
            <p:ph sz="quarter" idx="12"/>
          </p:nvPr>
        </p:nvSpPr>
        <p:spPr>
          <a:xfrm>
            <a:off x="-648986" y="1969570"/>
            <a:ext cx="6316910" cy="3758268"/>
          </a:xfrm>
          <a:prstGeom prst="rect">
            <a:avLst/>
          </a:prstGeom>
        </p:spPr>
        <p:txBody>
          <a:bodyPr>
            <a:normAutofit/>
          </a:bodyPr>
          <a:lstStyle>
            <a:lvl1pPr marL="0" indent="0">
              <a:buNone/>
              <a:defRPr sz="4000">
                <a:solidFill>
                  <a:schemeClr val="bg1"/>
                </a:solidFill>
                <a:latin typeface="Proxima Nova Light" panose="02000506030000020004" pitchFamily="2" charset="0"/>
              </a:defRPr>
            </a:lvl1pPr>
          </a:lstStyle>
          <a:p>
            <a:pPr lvl="0"/>
            <a:r>
              <a:rPr lang="ru-RU"/>
              <a:t>Образец текста</a:t>
            </a:r>
          </a:p>
        </p:txBody>
      </p:sp>
      <p:pic>
        <p:nvPicPr>
          <p:cNvPr id="7" name="Рисунок 43" descr="Рисунок 43">
            <a:extLst>
              <a:ext uri="{FF2B5EF4-FFF2-40B4-BE49-F238E27FC236}">
                <a16:creationId xmlns:a16="http://schemas.microsoft.com/office/drawing/2014/main" id="{97639C24-D015-0346-8CAE-64059142B6C5}"/>
              </a:ext>
            </a:extLst>
          </p:cNvPr>
          <p:cNvPicPr>
            <a:picLocks noChangeAspect="1"/>
          </p:cNvPicPr>
          <p:nvPr/>
        </p:nvPicPr>
        <p:blipFill>
          <a:blip r:embed="rId3"/>
          <a:srcRect l="38098" t="6809" r="46928" b="78012"/>
          <a:stretch>
            <a:fillRect/>
          </a:stretch>
        </p:blipFill>
        <p:spPr>
          <a:xfrm>
            <a:off x="-3259" y="279216"/>
            <a:ext cx="770023" cy="773296"/>
          </a:xfrm>
          <a:prstGeom prst="rect">
            <a:avLst/>
          </a:prstGeom>
          <a:ln w="12700">
            <a:miter lim="400000"/>
          </a:ln>
        </p:spPr>
      </p:pic>
      <p:sp>
        <p:nvSpPr>
          <p:cNvPr id="8" name="Текст 23">
            <a:extLst>
              <a:ext uri="{FF2B5EF4-FFF2-40B4-BE49-F238E27FC236}">
                <a16:creationId xmlns:a16="http://schemas.microsoft.com/office/drawing/2014/main" id="{08BDE1E8-1845-D148-9887-255775D2B490}"/>
              </a:ext>
            </a:extLst>
          </p:cNvPr>
          <p:cNvSpPr>
            <a:spLocks noGrp="1"/>
          </p:cNvSpPr>
          <p:nvPr>
            <p:ph type="body" sz="quarter" idx="13" hasCustomPrompt="1"/>
          </p:nvPr>
        </p:nvSpPr>
        <p:spPr>
          <a:xfrm>
            <a:off x="1120775" y="355493"/>
            <a:ext cx="9726295" cy="823913"/>
          </a:xfrm>
          <a:prstGeom prst="rect">
            <a:avLst/>
          </a:prstGeom>
        </p:spPr>
        <p:txBody>
          <a:bodyPr>
            <a:normAutofit/>
          </a:bodyPr>
          <a:lstStyle>
            <a:lvl1pPr marL="0" indent="0">
              <a:buNone/>
              <a:defRPr sz="4000">
                <a:latin typeface="Proxima Nova Light" panose="02000506030000020004" pitchFamily="2" charset="0"/>
              </a:defRPr>
            </a:lvl1pPr>
          </a:lstStyle>
          <a:p>
            <a:pPr lvl="0"/>
            <a:r>
              <a:rPr lang="ru-RU" dirty="0"/>
              <a:t>Заголовок</a:t>
            </a:r>
          </a:p>
        </p:txBody>
      </p:sp>
    </p:spTree>
    <p:extLst>
      <p:ext uri="{BB962C8B-B14F-4D97-AF65-F5344CB8AC3E}">
        <p14:creationId xmlns:p14="http://schemas.microsoft.com/office/powerpoint/2010/main" val="194139472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Слайд №4.1 Два столбца">
    <p:spTree>
      <p:nvGrpSpPr>
        <p:cNvPr id="1" name=""/>
        <p:cNvGrpSpPr/>
        <p:nvPr/>
      </p:nvGrpSpPr>
      <p:grpSpPr>
        <a:xfrm>
          <a:off x="0" y="0"/>
          <a:ext cx="0" cy="0"/>
          <a:chOff x="0" y="0"/>
          <a:chExt cx="0" cy="0"/>
        </a:xfrm>
      </p:grpSpPr>
      <p:pic>
        <p:nvPicPr>
          <p:cNvPr id="9" name="Рисунок 43" descr="Рисунок 43">
            <a:extLst>
              <a:ext uri="{FF2B5EF4-FFF2-40B4-BE49-F238E27FC236}">
                <a16:creationId xmlns:a16="http://schemas.microsoft.com/office/drawing/2014/main" id="{31DA519A-B518-FF4B-8FB1-2672058A68F0}"/>
              </a:ext>
            </a:extLst>
          </p:cNvPr>
          <p:cNvPicPr>
            <a:picLocks noChangeAspect="1"/>
          </p:cNvPicPr>
          <p:nvPr/>
        </p:nvPicPr>
        <p:blipFill>
          <a:blip r:embed="rId2"/>
          <a:srcRect l="38098" t="6809" r="46928" b="78012"/>
          <a:stretch>
            <a:fillRect/>
          </a:stretch>
        </p:blipFill>
        <p:spPr>
          <a:xfrm>
            <a:off x="-3259" y="279216"/>
            <a:ext cx="770023" cy="773296"/>
          </a:xfrm>
          <a:prstGeom prst="rect">
            <a:avLst/>
          </a:prstGeom>
          <a:ln w="12700">
            <a:miter lim="400000"/>
          </a:ln>
        </p:spPr>
      </p:pic>
      <p:sp>
        <p:nvSpPr>
          <p:cNvPr id="24" name="Текст 23">
            <a:extLst>
              <a:ext uri="{FF2B5EF4-FFF2-40B4-BE49-F238E27FC236}">
                <a16:creationId xmlns:a16="http://schemas.microsoft.com/office/drawing/2014/main" id="{60BF5461-0F78-B34F-9480-B7D10E9C0A51}"/>
              </a:ext>
            </a:extLst>
          </p:cNvPr>
          <p:cNvSpPr>
            <a:spLocks noGrp="1"/>
          </p:cNvSpPr>
          <p:nvPr>
            <p:ph type="body" sz="quarter" idx="13" hasCustomPrompt="1"/>
          </p:nvPr>
        </p:nvSpPr>
        <p:spPr>
          <a:xfrm>
            <a:off x="1120775" y="355493"/>
            <a:ext cx="9726295" cy="823913"/>
          </a:xfrm>
          <a:prstGeom prst="rect">
            <a:avLst/>
          </a:prstGeom>
        </p:spPr>
        <p:txBody>
          <a:bodyPr>
            <a:normAutofit/>
          </a:bodyPr>
          <a:lstStyle>
            <a:lvl1pPr marL="0" indent="0">
              <a:buNone/>
              <a:defRPr sz="4000">
                <a:latin typeface="Proxima Nova Light" panose="02000506030000020004" pitchFamily="2" charset="0"/>
              </a:defRPr>
            </a:lvl1pPr>
          </a:lstStyle>
          <a:p>
            <a:pPr lvl="0"/>
            <a:r>
              <a:rPr lang="ru-RU" dirty="0"/>
              <a:t>Заголовок</a:t>
            </a:r>
          </a:p>
        </p:txBody>
      </p:sp>
      <p:sp>
        <p:nvSpPr>
          <p:cNvPr id="12" name="Прямая соединительная линия 18">
            <a:extLst>
              <a:ext uri="{FF2B5EF4-FFF2-40B4-BE49-F238E27FC236}">
                <a16:creationId xmlns:a16="http://schemas.microsoft.com/office/drawing/2014/main" id="{51F6A6FC-E6F6-2143-8B99-132F21652F50}"/>
              </a:ext>
            </a:extLst>
          </p:cNvPr>
          <p:cNvSpPr/>
          <p:nvPr/>
        </p:nvSpPr>
        <p:spPr>
          <a:xfrm flipV="1">
            <a:off x="7425505" y="1648944"/>
            <a:ext cx="3421062" cy="42"/>
          </a:xfrm>
          <a:prstGeom prst="line">
            <a:avLst/>
          </a:prstGeom>
          <a:noFill/>
          <a:ln w="76200" cap="flat">
            <a:solidFill>
              <a:srgbClr val="FB2A38"/>
            </a:solidFill>
            <a:prstDash val="solid"/>
            <a:miter lim="800000"/>
          </a:ln>
          <a:effectLst/>
        </p:spPr>
        <p:txBody>
          <a:bodyPr wrap="square" lIns="45719" tIns="45719" rIns="45719" bIns="45719" numCol="1" anchor="t">
            <a:noAutofit/>
          </a:bodyPr>
          <a:lstStyle/>
          <a:p>
            <a:endParaRPr/>
          </a:p>
        </p:txBody>
      </p:sp>
      <p:sp>
        <p:nvSpPr>
          <p:cNvPr id="8" name="Объект 11">
            <a:extLst>
              <a:ext uri="{FF2B5EF4-FFF2-40B4-BE49-F238E27FC236}">
                <a16:creationId xmlns:a16="http://schemas.microsoft.com/office/drawing/2014/main" id="{ABE63DD5-0BF6-2E41-A11A-D50725F9EC80}"/>
              </a:ext>
            </a:extLst>
          </p:cNvPr>
          <p:cNvSpPr>
            <a:spLocks noGrp="1"/>
          </p:cNvSpPr>
          <p:nvPr>
            <p:ph sz="quarter" idx="15" hasCustomPrompt="1"/>
          </p:nvPr>
        </p:nvSpPr>
        <p:spPr>
          <a:xfrm>
            <a:off x="1120774" y="1648944"/>
            <a:ext cx="5800143" cy="4271206"/>
          </a:xfrm>
          <a:prstGeom prst="rect">
            <a:avLst/>
          </a:prstGeom>
        </p:spPr>
        <p:txBody>
          <a:bodyPr>
            <a:normAutofit/>
          </a:bodyPr>
          <a:lstStyle>
            <a:lvl1pPr marL="0" indent="0">
              <a:buNone/>
              <a:defRPr sz="2000" baseline="0">
                <a:solidFill>
                  <a:schemeClr val="tx1"/>
                </a:solidFill>
                <a:latin typeface="Proxima Nova Light" panose="02000506030000020004" pitchFamily="2" charset="0"/>
              </a:defRPr>
            </a:lvl1pPr>
          </a:lstStyle>
          <a:p>
            <a:pPr lvl="0"/>
            <a:r>
              <a:rPr lang="ru-RU" baseline="0" dirty="0">
                <a:solidFill>
                  <a:schemeClr val="tx1"/>
                </a:solidFill>
              </a:rPr>
              <a:t>Текст</a:t>
            </a:r>
            <a:endParaRPr lang="ru-RU" dirty="0"/>
          </a:p>
        </p:txBody>
      </p:sp>
      <p:sp>
        <p:nvSpPr>
          <p:cNvPr id="13" name="Объект 11">
            <a:extLst>
              <a:ext uri="{FF2B5EF4-FFF2-40B4-BE49-F238E27FC236}">
                <a16:creationId xmlns:a16="http://schemas.microsoft.com/office/drawing/2014/main" id="{F5B5B119-2808-2E43-8C6B-2E6957DF8389}"/>
              </a:ext>
            </a:extLst>
          </p:cNvPr>
          <p:cNvSpPr>
            <a:spLocks noGrp="1"/>
          </p:cNvSpPr>
          <p:nvPr>
            <p:ph sz="quarter" idx="16" hasCustomPrompt="1"/>
          </p:nvPr>
        </p:nvSpPr>
        <p:spPr>
          <a:xfrm>
            <a:off x="7425505" y="2094690"/>
            <a:ext cx="3421062" cy="2668620"/>
          </a:xfrm>
          <a:prstGeom prst="rect">
            <a:avLst/>
          </a:prstGeom>
        </p:spPr>
        <p:txBody>
          <a:bodyPr>
            <a:normAutofit/>
          </a:bodyPr>
          <a:lstStyle>
            <a:lvl1pPr marL="0" indent="0">
              <a:buNone/>
              <a:defRPr sz="1800" baseline="0">
                <a:solidFill>
                  <a:schemeClr val="tx1"/>
                </a:solidFill>
                <a:latin typeface="Proxima Nova Light" panose="02000506030000020004" pitchFamily="2" charset="0"/>
              </a:defRPr>
            </a:lvl1pPr>
          </a:lstStyle>
          <a:p>
            <a:pPr lvl="0"/>
            <a:r>
              <a:rPr lang="ru-RU" baseline="0" dirty="0">
                <a:solidFill>
                  <a:schemeClr val="tx1"/>
                </a:solidFill>
              </a:rPr>
              <a:t>Текст</a:t>
            </a:r>
            <a:endParaRPr lang="ru-RU" dirty="0"/>
          </a:p>
        </p:txBody>
      </p:sp>
    </p:spTree>
    <p:extLst>
      <p:ext uri="{BB962C8B-B14F-4D97-AF65-F5344CB8AC3E}">
        <p14:creationId xmlns:p14="http://schemas.microsoft.com/office/powerpoint/2010/main" val="412668986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Слайд №4.2 Два столбца">
    <p:spTree>
      <p:nvGrpSpPr>
        <p:cNvPr id="1" name=""/>
        <p:cNvGrpSpPr/>
        <p:nvPr/>
      </p:nvGrpSpPr>
      <p:grpSpPr>
        <a:xfrm>
          <a:off x="0" y="0"/>
          <a:ext cx="0" cy="0"/>
          <a:chOff x="0" y="0"/>
          <a:chExt cx="0" cy="0"/>
        </a:xfrm>
      </p:grpSpPr>
      <p:pic>
        <p:nvPicPr>
          <p:cNvPr id="9" name="Рисунок 43" descr="Рисунок 43">
            <a:extLst>
              <a:ext uri="{FF2B5EF4-FFF2-40B4-BE49-F238E27FC236}">
                <a16:creationId xmlns:a16="http://schemas.microsoft.com/office/drawing/2014/main" id="{31DA519A-B518-FF4B-8FB1-2672058A68F0}"/>
              </a:ext>
            </a:extLst>
          </p:cNvPr>
          <p:cNvPicPr>
            <a:picLocks noChangeAspect="1"/>
          </p:cNvPicPr>
          <p:nvPr/>
        </p:nvPicPr>
        <p:blipFill>
          <a:blip r:embed="rId2"/>
          <a:srcRect l="38098" t="6809" r="46928" b="78012"/>
          <a:stretch>
            <a:fillRect/>
          </a:stretch>
        </p:blipFill>
        <p:spPr>
          <a:xfrm>
            <a:off x="-3259" y="279216"/>
            <a:ext cx="770023" cy="773296"/>
          </a:xfrm>
          <a:prstGeom prst="rect">
            <a:avLst/>
          </a:prstGeom>
          <a:ln w="12700">
            <a:miter lim="400000"/>
          </a:ln>
        </p:spPr>
      </p:pic>
      <p:sp>
        <p:nvSpPr>
          <p:cNvPr id="24" name="Текст 23">
            <a:extLst>
              <a:ext uri="{FF2B5EF4-FFF2-40B4-BE49-F238E27FC236}">
                <a16:creationId xmlns:a16="http://schemas.microsoft.com/office/drawing/2014/main" id="{60BF5461-0F78-B34F-9480-B7D10E9C0A51}"/>
              </a:ext>
            </a:extLst>
          </p:cNvPr>
          <p:cNvSpPr>
            <a:spLocks noGrp="1"/>
          </p:cNvSpPr>
          <p:nvPr>
            <p:ph type="body" sz="quarter" idx="13" hasCustomPrompt="1"/>
          </p:nvPr>
        </p:nvSpPr>
        <p:spPr>
          <a:xfrm>
            <a:off x="1120775" y="355493"/>
            <a:ext cx="9726295" cy="823913"/>
          </a:xfrm>
          <a:prstGeom prst="rect">
            <a:avLst/>
          </a:prstGeom>
        </p:spPr>
        <p:txBody>
          <a:bodyPr>
            <a:normAutofit/>
          </a:bodyPr>
          <a:lstStyle>
            <a:lvl1pPr marL="0" indent="0">
              <a:buNone/>
              <a:defRPr sz="4000">
                <a:latin typeface="Proxima Nova Light" panose="02000506030000020004" pitchFamily="2" charset="0"/>
              </a:defRPr>
            </a:lvl1pPr>
          </a:lstStyle>
          <a:p>
            <a:pPr lvl="0"/>
            <a:r>
              <a:rPr lang="ru-RU" dirty="0"/>
              <a:t>Заголовок</a:t>
            </a:r>
          </a:p>
        </p:txBody>
      </p:sp>
      <p:sp>
        <p:nvSpPr>
          <p:cNvPr id="12" name="Прямая соединительная линия 18">
            <a:extLst>
              <a:ext uri="{FF2B5EF4-FFF2-40B4-BE49-F238E27FC236}">
                <a16:creationId xmlns:a16="http://schemas.microsoft.com/office/drawing/2014/main" id="{51F6A6FC-E6F6-2143-8B99-132F21652F50}"/>
              </a:ext>
            </a:extLst>
          </p:cNvPr>
          <p:cNvSpPr/>
          <p:nvPr/>
        </p:nvSpPr>
        <p:spPr>
          <a:xfrm flipV="1">
            <a:off x="1120774" y="1648944"/>
            <a:ext cx="3421062" cy="42"/>
          </a:xfrm>
          <a:prstGeom prst="line">
            <a:avLst/>
          </a:prstGeom>
          <a:noFill/>
          <a:ln w="76200" cap="flat">
            <a:solidFill>
              <a:srgbClr val="FB2A38"/>
            </a:solidFill>
            <a:prstDash val="solid"/>
            <a:miter lim="800000"/>
          </a:ln>
          <a:effectLst/>
        </p:spPr>
        <p:txBody>
          <a:bodyPr wrap="square" lIns="45719" tIns="45719" rIns="45719" bIns="45719" numCol="1" anchor="t">
            <a:noAutofit/>
          </a:bodyPr>
          <a:lstStyle/>
          <a:p>
            <a:endParaRPr/>
          </a:p>
        </p:txBody>
      </p:sp>
      <p:sp>
        <p:nvSpPr>
          <p:cNvPr id="8" name="Объект 11">
            <a:extLst>
              <a:ext uri="{FF2B5EF4-FFF2-40B4-BE49-F238E27FC236}">
                <a16:creationId xmlns:a16="http://schemas.microsoft.com/office/drawing/2014/main" id="{ABE63DD5-0BF6-2E41-A11A-D50725F9EC80}"/>
              </a:ext>
            </a:extLst>
          </p:cNvPr>
          <p:cNvSpPr>
            <a:spLocks noGrp="1"/>
          </p:cNvSpPr>
          <p:nvPr>
            <p:ph sz="quarter" idx="15" hasCustomPrompt="1"/>
          </p:nvPr>
        </p:nvSpPr>
        <p:spPr>
          <a:xfrm>
            <a:off x="5046927" y="1648944"/>
            <a:ext cx="5800143" cy="4271206"/>
          </a:xfrm>
          <a:prstGeom prst="rect">
            <a:avLst/>
          </a:prstGeom>
        </p:spPr>
        <p:txBody>
          <a:bodyPr>
            <a:normAutofit/>
          </a:bodyPr>
          <a:lstStyle>
            <a:lvl1pPr marL="0" indent="0">
              <a:buNone/>
              <a:defRPr sz="2000" baseline="0">
                <a:solidFill>
                  <a:schemeClr val="tx1"/>
                </a:solidFill>
                <a:latin typeface="Proxima Nova Light" panose="02000506030000020004" pitchFamily="2" charset="0"/>
              </a:defRPr>
            </a:lvl1pPr>
          </a:lstStyle>
          <a:p>
            <a:pPr lvl="0"/>
            <a:r>
              <a:rPr lang="ru-RU" baseline="0" dirty="0">
                <a:solidFill>
                  <a:schemeClr val="tx1"/>
                </a:solidFill>
              </a:rPr>
              <a:t>Текст</a:t>
            </a:r>
            <a:endParaRPr lang="ru-RU" dirty="0"/>
          </a:p>
        </p:txBody>
      </p:sp>
      <p:sp>
        <p:nvSpPr>
          <p:cNvPr id="13" name="Объект 11">
            <a:extLst>
              <a:ext uri="{FF2B5EF4-FFF2-40B4-BE49-F238E27FC236}">
                <a16:creationId xmlns:a16="http://schemas.microsoft.com/office/drawing/2014/main" id="{F5B5B119-2808-2E43-8C6B-2E6957DF8389}"/>
              </a:ext>
            </a:extLst>
          </p:cNvPr>
          <p:cNvSpPr>
            <a:spLocks noGrp="1"/>
          </p:cNvSpPr>
          <p:nvPr>
            <p:ph sz="quarter" idx="16" hasCustomPrompt="1"/>
          </p:nvPr>
        </p:nvSpPr>
        <p:spPr>
          <a:xfrm>
            <a:off x="1120774" y="2094690"/>
            <a:ext cx="3421062" cy="2668620"/>
          </a:xfrm>
          <a:prstGeom prst="rect">
            <a:avLst/>
          </a:prstGeom>
        </p:spPr>
        <p:txBody>
          <a:bodyPr>
            <a:normAutofit/>
          </a:bodyPr>
          <a:lstStyle>
            <a:lvl1pPr marL="0" indent="0">
              <a:buNone/>
              <a:defRPr sz="1800" baseline="0">
                <a:solidFill>
                  <a:schemeClr val="tx1"/>
                </a:solidFill>
                <a:latin typeface="Proxima Nova Light" panose="02000506030000020004" pitchFamily="2" charset="0"/>
              </a:defRPr>
            </a:lvl1pPr>
          </a:lstStyle>
          <a:p>
            <a:pPr lvl="0"/>
            <a:r>
              <a:rPr lang="ru-RU" baseline="0" dirty="0">
                <a:solidFill>
                  <a:schemeClr val="tx1"/>
                </a:solidFill>
              </a:rPr>
              <a:t>Текст</a:t>
            </a:r>
            <a:endParaRPr lang="ru-RU" dirty="0"/>
          </a:p>
        </p:txBody>
      </p:sp>
    </p:spTree>
    <p:extLst>
      <p:ext uri="{BB962C8B-B14F-4D97-AF65-F5344CB8AC3E}">
        <p14:creationId xmlns:p14="http://schemas.microsoft.com/office/powerpoint/2010/main" val="484419667"/>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hueOff val="-10800000"/>
            <a:satOff val="-100001"/>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67356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ransition spd="med"/>
  <p:txStyles>
    <p:titleStyle>
      <a:lvl1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9pPr>
    </p:bodyStyle>
    <p:other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err="1">
                <a:latin typeface="Helvetica" pitchFamily="2" charset="0"/>
              </a:rPr>
              <a:t>Rvalues</a:t>
            </a:r>
            <a:r>
              <a:rPr lang="en-US" dirty="0">
                <a:latin typeface="Helvetica" pitchFamily="2" charset="0"/>
              </a:rPr>
              <a:t> and </a:t>
            </a:r>
            <a:r>
              <a:rPr lang="en-US" dirty="0" err="1">
                <a:latin typeface="Helvetica" pitchFamily="2" charset="0"/>
              </a:rPr>
              <a:t>lvalues</a:t>
            </a:r>
            <a:r>
              <a:rPr lang="en-US" dirty="0">
                <a:latin typeface="Helvetica" pitchFamily="2" charset="0"/>
              </a:rPr>
              <a:t> in C++07 (recap)</a:t>
            </a:r>
            <a:endParaRPr lang="ru-RU" dirty="0">
              <a:latin typeface="Helvetica" pitchFamily="2" charset="0"/>
            </a:endParaRPr>
          </a:p>
        </p:txBody>
      </p:sp>
      <p:sp>
        <p:nvSpPr>
          <p:cNvPr id="6" name="TextBox 5">
            <a:extLst>
              <a:ext uri="{FF2B5EF4-FFF2-40B4-BE49-F238E27FC236}">
                <a16:creationId xmlns:a16="http://schemas.microsoft.com/office/drawing/2014/main" id="{84073C39-8D37-B847-BB60-8E6A0DFA56E2}"/>
              </a:ext>
            </a:extLst>
          </p:cNvPr>
          <p:cNvSpPr txBox="1"/>
          <p:nvPr/>
        </p:nvSpPr>
        <p:spPr>
          <a:xfrm>
            <a:off x="1120775" y="2085194"/>
            <a:ext cx="9726294" cy="3139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latin typeface="Helvetica" pitchFamily="2" charset="0"/>
              </a:rPr>
              <a:t>First, I’ll define </a:t>
            </a:r>
            <a:r>
              <a:rPr lang="en-GB" dirty="0" err="1">
                <a:latin typeface="Helvetica" pitchFamily="2" charset="0"/>
              </a:rPr>
              <a:t>lvalue</a:t>
            </a:r>
            <a:r>
              <a:rPr lang="en-GB" dirty="0">
                <a:latin typeface="Helvetica" pitchFamily="2" charset="0"/>
              </a:rPr>
              <a:t> and </a:t>
            </a:r>
            <a:r>
              <a:rPr lang="en-GB" dirty="0" err="1">
                <a:latin typeface="Helvetica" pitchFamily="2" charset="0"/>
              </a:rPr>
              <a:t>rvalue</a:t>
            </a:r>
            <a:r>
              <a:rPr lang="en-GB" dirty="0">
                <a:latin typeface="Helvetica" pitchFamily="2" charset="0"/>
              </a:rPr>
              <a:t> in a simplified form. In the following, these concepts will be expanded in the future.</a:t>
            </a:r>
          </a:p>
          <a:p>
            <a:pPr hangingPunct="0"/>
            <a:endParaRPr lang="en-GB" dirty="0">
              <a:latin typeface="Helvetica" pitchFamily="2" charset="0"/>
            </a:endParaRPr>
          </a:p>
          <a:p>
            <a:pPr hangingPunct="0"/>
            <a:r>
              <a:rPr lang="en-GB" b="1" dirty="0">
                <a:latin typeface="Helvetica" pitchFamily="2" charset="0"/>
              </a:rPr>
              <a:t>Definition</a:t>
            </a:r>
            <a:r>
              <a:rPr lang="en-GB" dirty="0">
                <a:latin typeface="Helvetica" pitchFamily="2" charset="0"/>
              </a:rPr>
              <a:t>: </a:t>
            </a:r>
            <a:r>
              <a:rPr lang="en-GB" dirty="0" err="1">
                <a:latin typeface="Helvetica" pitchFamily="2" charset="0"/>
              </a:rPr>
              <a:t>lvalue</a:t>
            </a:r>
            <a:r>
              <a:rPr lang="en-GB" dirty="0">
                <a:latin typeface="Helvetica" pitchFamily="2" charset="0"/>
              </a:rPr>
              <a:t> (locator value) is an object that occupies an identifiable location in memory (for example, </a:t>
            </a:r>
            <a:r>
              <a:rPr lang="en-GB" b="1" dirty="0">
                <a:latin typeface="Helvetica" pitchFamily="2" charset="0"/>
              </a:rPr>
              <a:t>every named object</a:t>
            </a:r>
            <a:r>
              <a:rPr lang="en-GB" dirty="0">
                <a:latin typeface="Helvetica" pitchFamily="2" charset="0"/>
              </a:rPr>
              <a:t>).</a:t>
            </a:r>
          </a:p>
          <a:p>
            <a:pPr hangingPunct="0"/>
            <a:endParaRPr lang="en-GB" dirty="0">
              <a:latin typeface="Helvetica" pitchFamily="2" charset="0"/>
            </a:endParaRPr>
          </a:p>
          <a:p>
            <a:pPr hangingPunct="0"/>
            <a:r>
              <a:rPr lang="en-GB" b="1" dirty="0">
                <a:latin typeface="Helvetica" pitchFamily="2" charset="0"/>
              </a:rPr>
              <a:t>Definition</a:t>
            </a:r>
            <a:r>
              <a:rPr lang="en-GB" dirty="0">
                <a:latin typeface="Helvetica" pitchFamily="2" charset="0"/>
              </a:rPr>
              <a:t>: </a:t>
            </a:r>
            <a:r>
              <a:rPr lang="en-GB" dirty="0" err="1">
                <a:latin typeface="Helvetica" pitchFamily="2" charset="0"/>
              </a:rPr>
              <a:t>rvalue</a:t>
            </a:r>
            <a:r>
              <a:rPr lang="en-GB" dirty="0">
                <a:latin typeface="Helvetica" pitchFamily="2" charset="0"/>
              </a:rPr>
              <a:t> is defined by exception, saying that any expression is either an </a:t>
            </a:r>
            <a:r>
              <a:rPr lang="en-GB" dirty="0" err="1">
                <a:latin typeface="Helvetica" pitchFamily="2" charset="0"/>
              </a:rPr>
              <a:t>lvalue</a:t>
            </a:r>
            <a:r>
              <a:rPr lang="en-GB" dirty="0">
                <a:latin typeface="Helvetica" pitchFamily="2" charset="0"/>
              </a:rPr>
              <a:t> or an </a:t>
            </a:r>
            <a:r>
              <a:rPr lang="en-GB" dirty="0" err="1">
                <a:latin typeface="Helvetica" pitchFamily="2" charset="0"/>
              </a:rPr>
              <a:t>rvalue</a:t>
            </a:r>
            <a:r>
              <a:rPr lang="en-GB" dirty="0">
                <a:latin typeface="Helvetica" pitchFamily="2" charset="0"/>
              </a:rPr>
              <a:t>.</a:t>
            </a:r>
          </a:p>
          <a:p>
            <a:pPr hangingPunct="0"/>
            <a:endParaRPr lang="en-GB" dirty="0">
              <a:latin typeface="Helvetica" pitchFamily="2" charset="0"/>
            </a:endParaRPr>
          </a:p>
          <a:p>
            <a:pPr hangingPunct="0"/>
            <a:r>
              <a:rPr lang="en-GB" dirty="0">
                <a:latin typeface="Helvetica" pitchFamily="2" charset="0"/>
              </a:rPr>
              <a:t>Thus, the definition of an </a:t>
            </a:r>
            <a:r>
              <a:rPr lang="en-GB" dirty="0" err="1">
                <a:latin typeface="Helvetica" pitchFamily="2" charset="0"/>
              </a:rPr>
              <a:t>lvalue</a:t>
            </a:r>
            <a:r>
              <a:rPr lang="en-GB" dirty="0">
                <a:latin typeface="Helvetica" pitchFamily="2" charset="0"/>
              </a:rPr>
              <a:t> implies that an </a:t>
            </a:r>
            <a:r>
              <a:rPr lang="en-GB" dirty="0" err="1">
                <a:latin typeface="Helvetica" pitchFamily="2" charset="0"/>
              </a:rPr>
              <a:t>rvalue</a:t>
            </a:r>
            <a:r>
              <a:rPr lang="en-GB" dirty="0">
                <a:latin typeface="Helvetica" pitchFamily="2" charset="0"/>
              </a:rPr>
              <a:t> is an expression that does not represent an object that occupies an identifiable memory location.</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392555043"/>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pPr hangingPunct="0">
              <a:lnSpc>
                <a:spcPct val="100000"/>
              </a:lnSpc>
              <a:spcBef>
                <a:spcPts val="0"/>
              </a:spcBef>
              <a:buSzTx/>
            </a:pPr>
            <a:r>
              <a:rPr lang="en-GB" dirty="0">
                <a:latin typeface="Helvetica" pitchFamily="2" charset="0"/>
                <a:sym typeface="Calibri"/>
              </a:rPr>
              <a:t>s</a:t>
            </a:r>
            <a:r>
              <a:rPr lang="en-RU" dirty="0">
                <a:latin typeface="Helvetica" pitchFamily="2" charset="0"/>
                <a:sym typeface="Calibri"/>
              </a:rPr>
              <a:t>td::move(…)</a:t>
            </a:r>
          </a:p>
        </p:txBody>
      </p:sp>
      <p:sp>
        <p:nvSpPr>
          <p:cNvPr id="3" name="TextBox 2">
            <a:extLst>
              <a:ext uri="{FF2B5EF4-FFF2-40B4-BE49-F238E27FC236}">
                <a16:creationId xmlns:a16="http://schemas.microsoft.com/office/drawing/2014/main" id="{B11067FA-DA45-4748-B9D9-CCA6C4C0C5A1}"/>
              </a:ext>
            </a:extLst>
          </p:cNvPr>
          <p:cNvSpPr txBox="1"/>
          <p:nvPr/>
        </p:nvSpPr>
        <p:spPr>
          <a:xfrm>
            <a:off x="1120775" y="1886670"/>
            <a:ext cx="1072486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b="1" i="0" u="none" strike="noStrike" cap="none" spc="0" normalizeH="0" baseline="0" dirty="0">
                <a:ln>
                  <a:noFill/>
                </a:ln>
                <a:solidFill>
                  <a:srgbClr val="323332"/>
                </a:solidFill>
                <a:effectLst/>
                <a:uFillTx/>
                <a:latin typeface="Helvetica" pitchFamily="2" charset="0"/>
                <a:ea typeface="+mj-ea"/>
                <a:cs typeface="+mj-cs"/>
                <a:sym typeface="Calibri"/>
              </a:rPr>
              <a:t>Definition</a:t>
            </a:r>
            <a:r>
              <a:rPr lang="en-RU" dirty="0">
                <a:solidFill>
                  <a:srgbClr val="323332"/>
                </a:solidFill>
                <a:latin typeface="Helvetica" pitchFamily="2" charset="0"/>
                <a:ea typeface="+mj-ea"/>
                <a:cs typeface="+mj-cs"/>
                <a:sym typeface="Calibri"/>
              </a:rPr>
              <a:t>: std::move(…) is a function that defined in the &lt;utility&gt; header. It receives an object and returns an rvalue reference to it.</a:t>
            </a:r>
          </a:p>
        </p:txBody>
      </p:sp>
      <p:sp>
        <p:nvSpPr>
          <p:cNvPr id="7" name="TextBox 6">
            <a:extLst>
              <a:ext uri="{FF2B5EF4-FFF2-40B4-BE49-F238E27FC236}">
                <a16:creationId xmlns:a16="http://schemas.microsoft.com/office/drawing/2014/main" id="{322C8D80-B9BB-B547-B5F2-E190C90213C3}"/>
              </a:ext>
            </a:extLst>
          </p:cNvPr>
          <p:cNvSpPr txBox="1"/>
          <p:nvPr/>
        </p:nvSpPr>
        <p:spPr>
          <a:xfrm>
            <a:off x="1120775" y="2627144"/>
            <a:ext cx="1021080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Consequence</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the result of std::move(…) is always an rvalue-reference. So</a:t>
            </a:r>
            <a:r>
              <a:rPr kumimoji="0" lang="en-US" sz="1800" b="0" i="0" u="none" strike="noStrike" cap="none" spc="0" normalizeH="0" baseline="0" dirty="0">
                <a:ln>
                  <a:noFill/>
                </a:ln>
                <a:solidFill>
                  <a:srgbClr val="323332"/>
                </a:solidFill>
                <a:effectLst/>
                <a:uFillTx/>
                <a:latin typeface="Helvetica" pitchFamily="2" charset="0"/>
                <a:ea typeface="+mj-ea"/>
                <a:cs typeface="+mj-cs"/>
                <a:sym typeface="Calibri"/>
              </a:rPr>
              <a:t>,</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when passed to </a:t>
            </a:r>
            <a:r>
              <a:rPr kumimoji="0" lang="en-US" sz="1800" b="0" i="0" u="none" strike="noStrike" cap="none" spc="0" normalizeH="0" baseline="0" dirty="0">
                <a:ln>
                  <a:noFill/>
                </a:ln>
                <a:solidFill>
                  <a:srgbClr val="323332"/>
                </a:solidFill>
                <a:effectLst/>
                <a:uFillTx/>
                <a:latin typeface="Helvetica" pitchFamily="2" charset="0"/>
                <a:ea typeface="+mj-ea"/>
                <a:cs typeface="+mj-cs"/>
                <a:sym typeface="Calibri"/>
              </a:rPr>
              <a:t>some</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function, the initial object</a:t>
            </a:r>
            <a:r>
              <a:rPr kumimoji="0" lang="en-US" sz="1800" b="0" i="0" u="none" strike="noStrike" cap="none" spc="0" normalizeH="0" baseline="0" dirty="0">
                <a:ln>
                  <a:noFill/>
                </a:ln>
                <a:solidFill>
                  <a:srgbClr val="323332"/>
                </a:solidFill>
                <a:effectLst/>
                <a:uFillTx/>
                <a:latin typeface="Helvetica" pitchFamily="2" charset="0"/>
                <a:ea typeface="+mj-ea"/>
                <a:cs typeface="+mj-cs"/>
                <a:sym typeface="Calibri"/>
              </a:rPr>
              <a:t> won’t get copied</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Instead, </a:t>
            </a:r>
            <a:r>
              <a:rPr lang="en-US" dirty="0">
                <a:solidFill>
                  <a:srgbClr val="323332"/>
                </a:solidFill>
                <a:latin typeface="Helvetica" pitchFamily="2" charset="0"/>
                <a:ea typeface="+mj-ea"/>
                <a:cs typeface="+mj-cs"/>
                <a:sym typeface="Calibri"/>
              </a:rPr>
              <a:t>it will be </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treated as a temporary one, so the contents </a:t>
            </a:r>
            <a:r>
              <a:rPr kumimoji="0" lang="en-US" sz="1800" b="0" i="0" u="none" strike="noStrike" cap="none" spc="0" normalizeH="0" baseline="0" dirty="0">
                <a:ln>
                  <a:noFill/>
                </a:ln>
                <a:solidFill>
                  <a:srgbClr val="323332"/>
                </a:solidFill>
                <a:effectLst/>
                <a:uFillTx/>
                <a:latin typeface="Helvetica" pitchFamily="2" charset="0"/>
                <a:ea typeface="+mj-ea"/>
                <a:cs typeface="+mj-cs"/>
                <a:sym typeface="Calibri"/>
              </a:rPr>
              <a:t>will get stolen </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from it.</a:t>
            </a:r>
          </a:p>
        </p:txBody>
      </p:sp>
      <p:sp>
        <p:nvSpPr>
          <p:cNvPr id="8" name="TextBox 7">
            <a:extLst>
              <a:ext uri="{FF2B5EF4-FFF2-40B4-BE49-F238E27FC236}">
                <a16:creationId xmlns:a16="http://schemas.microsoft.com/office/drawing/2014/main" id="{1C6E052E-E6BE-9040-B603-6EBBD7D403DA}"/>
              </a:ext>
            </a:extLst>
          </p:cNvPr>
          <p:cNvSpPr txBox="1"/>
          <p:nvPr/>
        </p:nvSpPr>
        <p:spPr>
          <a:xfrm>
            <a:off x="1120775" y="4799691"/>
            <a:ext cx="1376337"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2400" b="0" i="0" u="none" strike="noStrike" cap="none" spc="0" normalizeH="0" baseline="0" dirty="0">
                <a:ln>
                  <a:noFill/>
                </a:ln>
                <a:solidFill>
                  <a:srgbClr val="323332"/>
                </a:solidFill>
                <a:effectLst/>
                <a:uFillTx/>
                <a:latin typeface="Helvetica" pitchFamily="2" charset="0"/>
                <a:ea typeface="+mj-ea"/>
                <a:cs typeface="+mj-cs"/>
                <a:sym typeface="Calibri"/>
              </a:rPr>
              <a:t>Example:</a:t>
            </a:r>
          </a:p>
        </p:txBody>
      </p:sp>
      <p:sp>
        <p:nvSpPr>
          <p:cNvPr id="12" name="TextBox 11">
            <a:extLst>
              <a:ext uri="{FF2B5EF4-FFF2-40B4-BE49-F238E27FC236}">
                <a16:creationId xmlns:a16="http://schemas.microsoft.com/office/drawing/2014/main" id="{FA95EB3D-AF2D-EC45-A5A8-7FFF701D0B99}"/>
              </a:ext>
            </a:extLst>
          </p:cNvPr>
          <p:cNvSpPr txBox="1"/>
          <p:nvPr/>
        </p:nvSpPr>
        <p:spPr>
          <a:xfrm>
            <a:off x="1120775" y="5275209"/>
            <a:ext cx="498694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solidFill>
                  <a:srgbClr val="323332"/>
                </a:solidFill>
                <a:latin typeface="Helvetica" pitchFamily="2" charset="0"/>
                <a:sym typeface="Calibri"/>
              </a:rPr>
              <a:t>std::</a:t>
            </a:r>
            <a:r>
              <a:rPr lang="en-US" dirty="0">
                <a:solidFill>
                  <a:srgbClr val="002060"/>
                </a:solidFill>
                <a:latin typeface="Helvetica" pitchFamily="2" charset="0"/>
                <a:sym typeface="Calibri"/>
              </a:rPr>
              <a:t>vector</a:t>
            </a:r>
            <a:r>
              <a:rPr lang="en-US" dirty="0">
                <a:solidFill>
                  <a:srgbClr val="323332"/>
                </a:solidFill>
                <a:latin typeface="Helvetica" pitchFamily="2" charset="0"/>
                <a:sym typeface="Calibri"/>
              </a:rPr>
              <a:t>&lt;std::</a:t>
            </a:r>
            <a:r>
              <a:rPr lang="en-US" dirty="0">
                <a:solidFill>
                  <a:srgbClr val="002060"/>
                </a:solidFill>
                <a:latin typeface="Helvetica" pitchFamily="2" charset="0"/>
                <a:sym typeface="Calibri"/>
              </a:rPr>
              <a:t>vector</a:t>
            </a:r>
            <a:r>
              <a:rPr lang="en-US" dirty="0">
                <a:solidFill>
                  <a:srgbClr val="323332"/>
                </a:solidFill>
                <a:latin typeface="Helvetica" pitchFamily="2" charset="0"/>
                <a:sym typeface="Calibri"/>
              </a:rPr>
              <a:t>&lt;int&gt;&gt; v;</a:t>
            </a:r>
          </a:p>
          <a:p>
            <a:pPr hangingPunct="0"/>
            <a:r>
              <a:rPr lang="en-US" dirty="0" err="1">
                <a:solidFill>
                  <a:srgbClr val="323332"/>
                </a:solidFill>
                <a:latin typeface="Helvetica" pitchFamily="2" charset="0"/>
                <a:sym typeface="Calibri"/>
              </a:rPr>
              <a:t>v.push_back</a:t>
            </a:r>
            <a:r>
              <a:rPr lang="en-US" dirty="0">
                <a:solidFill>
                  <a:srgbClr val="323332"/>
                </a:solidFill>
                <a:latin typeface="Helvetica" pitchFamily="2" charset="0"/>
                <a:sym typeface="Calibri"/>
              </a:rPr>
              <a:t>(std::</a:t>
            </a:r>
            <a:r>
              <a:rPr lang="en-US" dirty="0">
                <a:solidFill>
                  <a:srgbClr val="002060"/>
                </a:solidFill>
                <a:latin typeface="Helvetica" pitchFamily="2" charset="0"/>
                <a:sym typeface="Calibri"/>
              </a:rPr>
              <a:t>move</a:t>
            </a:r>
            <a:r>
              <a:rPr lang="en-US" dirty="0">
                <a:solidFill>
                  <a:srgbClr val="323332"/>
                </a:solidFill>
                <a:latin typeface="Helvetica" pitchFamily="2" charset="0"/>
                <a:sym typeface="Calibri"/>
              </a:rPr>
              <a:t>(std::</a:t>
            </a:r>
            <a:r>
              <a:rPr lang="en-US" dirty="0">
                <a:solidFill>
                  <a:srgbClr val="002060"/>
                </a:solidFill>
                <a:latin typeface="Helvetica" pitchFamily="2" charset="0"/>
                <a:sym typeface="Calibri"/>
              </a:rPr>
              <a:t>vector</a:t>
            </a:r>
            <a:r>
              <a:rPr lang="en-US" dirty="0">
                <a:solidFill>
                  <a:srgbClr val="323332"/>
                </a:solidFill>
                <a:latin typeface="Helvetica" pitchFamily="2" charset="0"/>
                <a:sym typeface="Calibri"/>
              </a:rPr>
              <a:t>&lt;int&gt;(1000)));</a:t>
            </a:r>
            <a:endParaRPr lang="en-GB" dirty="0">
              <a:solidFill>
                <a:srgbClr val="323332"/>
              </a:solidFill>
              <a:latin typeface="Helvetica" pitchFamily="2" charset="0"/>
              <a:sym typeface="Calibri"/>
            </a:endParaRPr>
          </a:p>
        </p:txBody>
      </p:sp>
      <p:sp>
        <p:nvSpPr>
          <p:cNvPr id="14" name="TextBox 13">
            <a:extLst>
              <a:ext uri="{FF2B5EF4-FFF2-40B4-BE49-F238E27FC236}">
                <a16:creationId xmlns:a16="http://schemas.microsoft.com/office/drawing/2014/main" id="{DE2E7677-F6F4-CF49-8FF3-C81A333E3182}"/>
              </a:ext>
            </a:extLst>
          </p:cNvPr>
          <p:cNvSpPr txBox="1"/>
          <p:nvPr/>
        </p:nvSpPr>
        <p:spPr>
          <a:xfrm>
            <a:off x="6412516" y="5054368"/>
            <a:ext cx="509415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rgbClr val="00B050"/>
                </a:solidFill>
                <a:latin typeface="Helvetica" pitchFamily="2" charset="0"/>
                <a:ea typeface="+mj-ea"/>
                <a:cs typeface="+mj-cs"/>
                <a:sym typeface="Calibri"/>
              </a:rPr>
              <a:t>Here we provide the temporary object as an rvalue-reference, so the vector v has stolen the contents from the temporary value.</a:t>
            </a:r>
            <a:endParaRPr kumimoji="0" lang="en-RU" sz="1800" b="0" i="0" u="none" strike="noStrike" cap="none" spc="0" normalizeH="0" baseline="0" dirty="0">
              <a:ln>
                <a:noFill/>
              </a:ln>
              <a:solidFill>
                <a:srgbClr val="00B050"/>
              </a:solidFill>
              <a:effectLst/>
              <a:uFillTx/>
              <a:latin typeface="Helvetica" pitchFamily="2" charset="0"/>
              <a:ea typeface="+mj-ea"/>
              <a:cs typeface="+mj-cs"/>
              <a:sym typeface="Calibri"/>
            </a:endParaRPr>
          </a:p>
        </p:txBody>
      </p:sp>
      <p:sp>
        <p:nvSpPr>
          <p:cNvPr id="15" name="TextBox 14">
            <a:extLst>
              <a:ext uri="{FF2B5EF4-FFF2-40B4-BE49-F238E27FC236}">
                <a16:creationId xmlns:a16="http://schemas.microsoft.com/office/drawing/2014/main" id="{EB02BEA0-5D5F-D647-9641-3C0B7EA209CF}"/>
              </a:ext>
            </a:extLst>
          </p:cNvPr>
          <p:cNvSpPr txBox="1"/>
          <p:nvPr/>
        </p:nvSpPr>
        <p:spPr>
          <a:xfrm>
            <a:off x="1120775" y="3644616"/>
            <a:ext cx="964172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Note</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std::move(…) doesn’t move anything. </a:t>
            </a:r>
            <a:r>
              <a:rPr lang="en-RU" dirty="0">
                <a:solidFill>
                  <a:srgbClr val="323332"/>
                </a:solidFill>
                <a:latin typeface="Helvetica" pitchFamily="2" charset="0"/>
                <a:sym typeface="Calibri"/>
              </a:rPr>
              <a:t>The function just allows to steal the contents from the initial object on constructing and assigning from it. </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I don’t really know why it is called li</a:t>
            </a:r>
            <a:r>
              <a:rPr kumimoji="0" lang="en-GB" sz="1800" b="0" i="0" u="none" strike="noStrike" cap="none" spc="0" normalizeH="0" baseline="0" dirty="0" err="1">
                <a:ln>
                  <a:noFill/>
                </a:ln>
                <a:solidFill>
                  <a:srgbClr val="323332"/>
                </a:solidFill>
                <a:effectLst/>
                <a:uFillTx/>
                <a:latin typeface="Helvetica" pitchFamily="2" charset="0"/>
                <a:ea typeface="+mj-ea"/>
                <a:cs typeface="+mj-cs"/>
                <a:sym typeface="Calibri"/>
              </a:rPr>
              <a:t>ke</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this… In my opinion, the best name for the function is rvalue_cast.</a:t>
            </a:r>
          </a:p>
        </p:txBody>
      </p:sp>
    </p:spTree>
    <p:extLst>
      <p:ext uri="{BB962C8B-B14F-4D97-AF65-F5344CB8AC3E}">
        <p14:creationId xmlns:p14="http://schemas.microsoft.com/office/powerpoint/2010/main" val="235763548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fontScale="77500" lnSpcReduction="20000"/>
          </a:bodyPr>
          <a:lstStyle/>
          <a:p>
            <a:pPr hangingPunct="0">
              <a:lnSpc>
                <a:spcPct val="100000"/>
              </a:lnSpc>
              <a:spcBef>
                <a:spcPts val="0"/>
              </a:spcBef>
              <a:buSzTx/>
            </a:pPr>
            <a:r>
              <a:rPr lang="en-RU" dirty="0">
                <a:latin typeface="Helvetica" pitchFamily="2" charset="0"/>
                <a:sym typeface="Calibri"/>
              </a:rPr>
              <a:t>Invalidation of the initial objects after std::move(…)</a:t>
            </a:r>
          </a:p>
        </p:txBody>
      </p:sp>
      <p:sp>
        <p:nvSpPr>
          <p:cNvPr id="3" name="TextBox 2">
            <a:extLst>
              <a:ext uri="{FF2B5EF4-FFF2-40B4-BE49-F238E27FC236}">
                <a16:creationId xmlns:a16="http://schemas.microsoft.com/office/drawing/2014/main" id="{B11067FA-DA45-4748-B9D9-CCA6C4C0C5A1}"/>
              </a:ext>
            </a:extLst>
          </p:cNvPr>
          <p:cNvSpPr txBox="1"/>
          <p:nvPr/>
        </p:nvSpPr>
        <p:spPr>
          <a:xfrm>
            <a:off x="1120775" y="1818393"/>
            <a:ext cx="10586316"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rgbClr val="323332"/>
                </a:solidFill>
                <a:latin typeface="Helvetica" pitchFamily="2" charset="0"/>
                <a:ea typeface="+mj-ea"/>
                <a:cs typeface="+mj-cs"/>
                <a:sym typeface="Calibri"/>
              </a:rPr>
              <a:t>std::move(…) creates rvalue reference to the initial object. Rvalue refe</a:t>
            </a:r>
            <a:r>
              <a:rPr lang="en-US" dirty="0">
                <a:solidFill>
                  <a:srgbClr val="323332"/>
                </a:solidFill>
                <a:latin typeface="Helvetica" pitchFamily="2" charset="0"/>
                <a:ea typeface="+mj-ea"/>
                <a:cs typeface="+mj-cs"/>
                <a:sym typeface="Calibri"/>
              </a:rPr>
              <a:t>re</a:t>
            </a:r>
            <a:r>
              <a:rPr lang="en-RU" dirty="0">
                <a:solidFill>
                  <a:srgbClr val="323332"/>
                </a:solidFill>
                <a:latin typeface="Helvetica" pitchFamily="2" charset="0"/>
                <a:ea typeface="+mj-ea"/>
                <a:cs typeface="+mj-cs"/>
                <a:sym typeface="Calibri"/>
              </a:rPr>
              <a:t>nce allows to steal the conte</a:t>
            </a:r>
            <a:r>
              <a:rPr lang="en-US" dirty="0">
                <a:solidFill>
                  <a:srgbClr val="323332"/>
                </a:solidFill>
                <a:latin typeface="Helvetica" pitchFamily="2" charset="0"/>
                <a:ea typeface="+mj-ea"/>
                <a:cs typeface="+mj-cs"/>
                <a:sym typeface="Calibri"/>
              </a:rPr>
              <a:t>n</a:t>
            </a:r>
            <a:r>
              <a:rPr lang="en-RU" dirty="0">
                <a:solidFill>
                  <a:srgbClr val="323332"/>
                </a:solidFill>
                <a:latin typeface="Helvetica" pitchFamily="2" charset="0"/>
                <a:ea typeface="+mj-ea"/>
                <a:cs typeface="+mj-cs"/>
                <a:sym typeface="Calibri"/>
              </a:rPr>
              <a:t>t</a:t>
            </a:r>
            <a:r>
              <a:rPr lang="en-US" dirty="0">
                <a:solidFill>
                  <a:srgbClr val="323332"/>
                </a:solidFill>
                <a:latin typeface="Helvetica" pitchFamily="2" charset="0"/>
                <a:ea typeface="+mj-ea"/>
                <a:cs typeface="+mj-cs"/>
                <a:sym typeface="Calibri"/>
              </a:rPr>
              <a:t>s</a:t>
            </a:r>
            <a:r>
              <a:rPr lang="en-RU" dirty="0">
                <a:solidFill>
                  <a:srgbClr val="323332"/>
                </a:solidFill>
                <a:latin typeface="Helvetica" pitchFamily="2" charset="0"/>
                <a:ea typeface="+mj-ea"/>
                <a:cs typeface="+mj-cs"/>
                <a:sym typeface="Calibri"/>
              </a:rPr>
              <a:t> </a:t>
            </a:r>
            <a:r>
              <a:rPr lang="en-US" dirty="0">
                <a:solidFill>
                  <a:srgbClr val="323332"/>
                </a:solidFill>
                <a:latin typeface="Helvetica" pitchFamily="2" charset="0"/>
                <a:ea typeface="+mj-ea"/>
                <a:cs typeface="+mj-cs"/>
                <a:sym typeface="Calibri"/>
              </a:rPr>
              <a:t>of</a:t>
            </a:r>
            <a:r>
              <a:rPr lang="en-RU" dirty="0">
                <a:solidFill>
                  <a:srgbClr val="323332"/>
                </a:solidFill>
                <a:latin typeface="Helvetica" pitchFamily="2" charset="0"/>
                <a:ea typeface="+mj-ea"/>
                <a:cs typeface="+mj-cs"/>
                <a:sym typeface="Calibri"/>
              </a:rPr>
              <a:t> the initial object, so</a:t>
            </a:r>
            <a:r>
              <a:rPr lang="en-US" dirty="0">
                <a:solidFill>
                  <a:srgbClr val="323332"/>
                </a:solidFill>
                <a:latin typeface="Helvetica" pitchFamily="2" charset="0"/>
                <a:ea typeface="+mj-ea"/>
                <a:cs typeface="+mj-cs"/>
                <a:sym typeface="Calibri"/>
              </a:rPr>
              <a:t>,</a:t>
            </a:r>
            <a:r>
              <a:rPr lang="en-RU" dirty="0">
                <a:solidFill>
                  <a:srgbClr val="323332"/>
                </a:solidFill>
                <a:latin typeface="Helvetica" pitchFamily="2" charset="0"/>
                <a:ea typeface="+mj-ea"/>
                <a:cs typeface="+mj-cs"/>
                <a:sym typeface="Calibri"/>
              </a:rPr>
              <a:t> </a:t>
            </a:r>
            <a:r>
              <a:rPr lang="en-US" dirty="0">
                <a:solidFill>
                  <a:srgbClr val="323332"/>
                </a:solidFill>
                <a:latin typeface="Helvetica" pitchFamily="2" charset="0"/>
                <a:ea typeface="+mj-ea"/>
                <a:cs typeface="+mj-cs"/>
                <a:sym typeface="Calibri"/>
              </a:rPr>
              <a:t>when passed to </a:t>
            </a:r>
            <a:r>
              <a:rPr lang="en-RU" dirty="0">
                <a:solidFill>
                  <a:srgbClr val="323332"/>
                </a:solidFill>
                <a:latin typeface="Helvetica" pitchFamily="2" charset="0"/>
                <a:ea typeface="+mj-ea"/>
                <a:cs typeface="+mj-cs"/>
                <a:sym typeface="Calibri"/>
              </a:rPr>
              <a:t>constructor or operator=, the </a:t>
            </a:r>
            <a:r>
              <a:rPr lang="en-US" dirty="0">
                <a:solidFill>
                  <a:srgbClr val="323332"/>
                </a:solidFill>
                <a:latin typeface="Helvetica" pitchFamily="2" charset="0"/>
                <a:ea typeface="+mj-ea"/>
                <a:cs typeface="+mj-cs"/>
                <a:sym typeface="Calibri"/>
              </a:rPr>
              <a:t>insides</a:t>
            </a:r>
            <a:r>
              <a:rPr lang="en-RU" dirty="0">
                <a:solidFill>
                  <a:srgbClr val="323332"/>
                </a:solidFill>
                <a:latin typeface="Helvetica" pitchFamily="2" charset="0"/>
                <a:ea typeface="+mj-ea"/>
                <a:cs typeface="+mj-cs"/>
                <a:sym typeface="Calibri"/>
              </a:rPr>
              <a:t> </a:t>
            </a:r>
            <a:r>
              <a:rPr lang="en-US" dirty="0">
                <a:solidFill>
                  <a:srgbClr val="323332"/>
                </a:solidFill>
                <a:latin typeface="Helvetica" pitchFamily="2" charset="0"/>
                <a:ea typeface="+mj-ea"/>
                <a:cs typeface="+mj-cs"/>
                <a:sym typeface="Calibri"/>
              </a:rPr>
              <a:t>of</a:t>
            </a:r>
            <a:r>
              <a:rPr lang="en-RU" dirty="0">
                <a:solidFill>
                  <a:srgbClr val="323332"/>
                </a:solidFill>
                <a:latin typeface="Helvetica" pitchFamily="2" charset="0"/>
                <a:ea typeface="+mj-ea"/>
                <a:cs typeface="+mj-cs"/>
                <a:sym typeface="Calibri"/>
              </a:rPr>
              <a:t> the object will be </a:t>
            </a:r>
            <a:r>
              <a:rPr lang="en-US" dirty="0">
                <a:solidFill>
                  <a:srgbClr val="323332"/>
                </a:solidFill>
                <a:latin typeface="Helvetica" pitchFamily="2" charset="0"/>
                <a:ea typeface="+mj-ea"/>
                <a:cs typeface="+mj-cs"/>
                <a:sym typeface="Calibri"/>
              </a:rPr>
              <a:t>taken</a:t>
            </a:r>
            <a:r>
              <a:rPr lang="en-RU" dirty="0">
                <a:solidFill>
                  <a:srgbClr val="323332"/>
                </a:solidFill>
                <a:latin typeface="Helvetica" pitchFamily="2" charset="0"/>
                <a:ea typeface="+mj-ea"/>
                <a:cs typeface="+mj-cs"/>
                <a:sym typeface="Calibri"/>
              </a:rPr>
              <a:t> and it’ll be </a:t>
            </a:r>
            <a:r>
              <a:rPr lang="en-RU" b="1" dirty="0">
                <a:solidFill>
                  <a:srgbClr val="323332"/>
                </a:solidFill>
                <a:latin typeface="Helvetica" pitchFamily="2" charset="0"/>
                <a:ea typeface="+mj-ea"/>
                <a:cs typeface="+mj-cs"/>
                <a:sym typeface="Calibri"/>
              </a:rPr>
              <a:t>invalidated</a:t>
            </a:r>
            <a:r>
              <a:rPr lang="en-RU" dirty="0">
                <a:solidFill>
                  <a:srgbClr val="323332"/>
                </a:solidFill>
                <a:latin typeface="Helvetica" pitchFamily="2" charset="0"/>
                <a:ea typeface="+mj-ea"/>
                <a:cs typeface="+mj-cs"/>
                <a:sym typeface="Calibri"/>
              </a:rPr>
              <a:t>.</a:t>
            </a:r>
          </a:p>
        </p:txBody>
      </p:sp>
      <p:sp>
        <p:nvSpPr>
          <p:cNvPr id="8" name="TextBox 7">
            <a:extLst>
              <a:ext uri="{FF2B5EF4-FFF2-40B4-BE49-F238E27FC236}">
                <a16:creationId xmlns:a16="http://schemas.microsoft.com/office/drawing/2014/main" id="{1C6E052E-E6BE-9040-B603-6EBBD7D403DA}"/>
              </a:ext>
            </a:extLst>
          </p:cNvPr>
          <p:cNvSpPr txBox="1"/>
          <p:nvPr/>
        </p:nvSpPr>
        <p:spPr>
          <a:xfrm>
            <a:off x="1105770" y="3487982"/>
            <a:ext cx="1376337"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2400" b="0" i="0" u="none" strike="noStrike" cap="none" spc="0" normalizeH="0" baseline="0" dirty="0">
                <a:ln>
                  <a:noFill/>
                </a:ln>
                <a:solidFill>
                  <a:srgbClr val="323332"/>
                </a:solidFill>
                <a:effectLst/>
                <a:uFillTx/>
                <a:latin typeface="Helvetica" pitchFamily="2" charset="0"/>
                <a:ea typeface="+mj-ea"/>
                <a:cs typeface="+mj-cs"/>
                <a:sym typeface="Calibri"/>
              </a:rPr>
              <a:t>Example:</a:t>
            </a:r>
          </a:p>
        </p:txBody>
      </p:sp>
      <p:sp>
        <p:nvSpPr>
          <p:cNvPr id="13" name="TextBox 12">
            <a:extLst>
              <a:ext uri="{FF2B5EF4-FFF2-40B4-BE49-F238E27FC236}">
                <a16:creationId xmlns:a16="http://schemas.microsoft.com/office/drawing/2014/main" id="{CA722013-B7B3-C040-B063-49008C5E874F}"/>
              </a:ext>
            </a:extLst>
          </p:cNvPr>
          <p:cNvSpPr txBox="1"/>
          <p:nvPr/>
        </p:nvSpPr>
        <p:spPr>
          <a:xfrm>
            <a:off x="1105770" y="4116279"/>
            <a:ext cx="2655469"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solidFill>
                  <a:srgbClr val="323332"/>
                </a:solidFill>
                <a:latin typeface="Helvetica" pitchFamily="2" charset="0"/>
                <a:ea typeface="+mj-ea"/>
                <a:cs typeface="+mj-cs"/>
                <a:sym typeface="Calibri"/>
              </a:rPr>
              <a:t>template &lt;</a:t>
            </a:r>
            <a:r>
              <a:rPr lang="en-GB" dirty="0" err="1">
                <a:solidFill>
                  <a:srgbClr val="323332"/>
                </a:solidFill>
                <a:latin typeface="Helvetica" pitchFamily="2" charset="0"/>
                <a:ea typeface="+mj-ea"/>
                <a:cs typeface="+mj-cs"/>
                <a:sym typeface="Calibri"/>
              </a:rPr>
              <a:t>typename</a:t>
            </a:r>
            <a:r>
              <a:rPr lang="en-GB" dirty="0">
                <a:solidFill>
                  <a:srgbClr val="323332"/>
                </a:solidFill>
                <a:latin typeface="Helvetica" pitchFamily="2" charset="0"/>
                <a:ea typeface="+mj-ea"/>
                <a:cs typeface="+mj-cs"/>
                <a:sym typeface="Calibri"/>
              </a:rPr>
              <a:t> T&gt;</a:t>
            </a:r>
          </a:p>
          <a:p>
            <a:pPr hangingPunct="0"/>
            <a:r>
              <a:rPr lang="en-GB" dirty="0">
                <a:solidFill>
                  <a:srgbClr val="323332"/>
                </a:solidFill>
                <a:latin typeface="Helvetica" pitchFamily="2" charset="0"/>
                <a:ea typeface="+mj-ea"/>
                <a:cs typeface="+mj-cs"/>
                <a:sym typeface="Calibri"/>
              </a:rPr>
              <a:t>void swap (T&amp; x, T&amp; y) </a:t>
            </a:r>
            <a:r>
              <a:rPr lang="en-RU" dirty="0">
                <a:latin typeface="Helvetica" pitchFamily="2" charset="0"/>
              </a:rPr>
              <a:t>{</a:t>
            </a:r>
          </a:p>
          <a:p>
            <a:pPr hangingPunct="0"/>
            <a:r>
              <a:rPr lang="en-RU" dirty="0">
                <a:latin typeface="Helvetica" pitchFamily="2" charset="0"/>
              </a:rPr>
              <a:t>    T temp = std::move(x);</a:t>
            </a:r>
          </a:p>
          <a:p>
            <a:pPr hangingPunct="0"/>
            <a:r>
              <a:rPr lang="en-RU" dirty="0">
                <a:latin typeface="Helvetica" pitchFamily="2" charset="0"/>
              </a:rPr>
              <a:t>    x = std::move(y);</a:t>
            </a:r>
          </a:p>
          <a:p>
            <a:pPr hangingPunct="0"/>
            <a:r>
              <a:rPr lang="en-RU" dirty="0">
                <a:latin typeface="Helvetica" pitchFamily="2" charset="0"/>
              </a:rPr>
              <a:t>    y = std::move(temp);</a:t>
            </a:r>
          </a:p>
          <a:p>
            <a:pPr hangingPunct="0"/>
            <a:r>
              <a:rPr lang="en-RU" dirty="0">
                <a:latin typeface="Helvetica" pitchFamily="2" charset="0"/>
              </a:rPr>
              <a:t>}</a:t>
            </a:r>
            <a:endParaRPr lang="en-GB" dirty="0">
              <a:solidFill>
                <a:srgbClr val="323332"/>
              </a:solidFill>
              <a:latin typeface="Helvetica" pitchFamily="2" charset="0"/>
              <a:ea typeface="+mj-ea"/>
              <a:cs typeface="+mj-cs"/>
              <a:sym typeface="Calibri"/>
            </a:endParaRPr>
          </a:p>
        </p:txBody>
      </p:sp>
      <p:sp>
        <p:nvSpPr>
          <p:cNvPr id="16" name="TextBox 15">
            <a:extLst>
              <a:ext uri="{FF2B5EF4-FFF2-40B4-BE49-F238E27FC236}">
                <a16:creationId xmlns:a16="http://schemas.microsoft.com/office/drawing/2014/main" id="{894A4BD6-9145-F340-B545-A03DD88E0440}"/>
              </a:ext>
            </a:extLst>
          </p:cNvPr>
          <p:cNvSpPr txBox="1"/>
          <p:nvPr/>
        </p:nvSpPr>
        <p:spPr>
          <a:xfrm>
            <a:off x="4748059" y="4293801"/>
            <a:ext cx="6959032"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latin typeface="Helvetica" pitchFamily="2" charset="0"/>
              </a:rPr>
              <a:t>All operations were performed by </a:t>
            </a:r>
            <a:r>
              <a:rPr lang="en-US" b="1" dirty="0">
                <a:solidFill>
                  <a:schemeClr val="accent4"/>
                </a:solidFill>
                <a:latin typeface="Helvetica" pitchFamily="2" charset="0"/>
              </a:rPr>
              <a:t>stealing</a:t>
            </a:r>
            <a:r>
              <a:rPr lang="en-GB" dirty="0">
                <a:solidFill>
                  <a:schemeClr val="accent4"/>
                </a:solidFill>
                <a:latin typeface="Helvetica" pitchFamily="2" charset="0"/>
              </a:rPr>
              <a:t> the contents of objects. This is </a:t>
            </a:r>
            <a:r>
              <a:rPr lang="en-GB" dirty="0">
                <a:solidFill>
                  <a:srgbClr val="00B050"/>
                </a:solidFill>
                <a:latin typeface="Helvetica" pitchFamily="2" charset="0"/>
              </a:rPr>
              <a:t>optimal</a:t>
            </a:r>
            <a:r>
              <a:rPr lang="en-GB" dirty="0">
                <a:solidFill>
                  <a:schemeClr val="accent4"/>
                </a:solidFill>
                <a:latin typeface="Helvetica" pitchFamily="2" charset="0"/>
              </a:rPr>
              <a:t>, because instead of byte-wise copying, we can simply move all the content at once to another object.</a:t>
            </a:r>
            <a:endParaRPr lang="en-RU" dirty="0">
              <a:solidFill>
                <a:schemeClr val="accent4"/>
              </a:solidFill>
              <a:latin typeface="Helvetica" pitchFamily="2" charset="0"/>
              <a:ea typeface="+mj-ea"/>
              <a:cs typeface="+mj-cs"/>
              <a:sym typeface="Calibri"/>
            </a:endParaRPr>
          </a:p>
        </p:txBody>
      </p:sp>
    </p:spTree>
    <p:extLst>
      <p:ext uri="{BB962C8B-B14F-4D97-AF65-F5344CB8AC3E}">
        <p14:creationId xmlns:p14="http://schemas.microsoft.com/office/powerpoint/2010/main" val="269048610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pPr hangingPunct="0">
              <a:lnSpc>
                <a:spcPct val="100000"/>
              </a:lnSpc>
              <a:spcBef>
                <a:spcPts val="0"/>
              </a:spcBef>
              <a:buSzTx/>
            </a:pPr>
            <a:r>
              <a:rPr lang="en-RU" dirty="0">
                <a:latin typeface="Helvetica" pitchFamily="2" charset="0"/>
                <a:sym typeface="Calibri"/>
              </a:rPr>
              <a:t>Move constructor of the class</a:t>
            </a:r>
          </a:p>
        </p:txBody>
      </p:sp>
      <p:sp>
        <p:nvSpPr>
          <p:cNvPr id="5" name="TextBox 4">
            <a:extLst>
              <a:ext uri="{FF2B5EF4-FFF2-40B4-BE49-F238E27FC236}">
                <a16:creationId xmlns:a16="http://schemas.microsoft.com/office/drawing/2014/main" id="{BC97F485-FD80-5849-9AD9-B5B3F518A8B9}"/>
              </a:ext>
            </a:extLst>
          </p:cNvPr>
          <p:cNvSpPr txBox="1"/>
          <p:nvPr/>
        </p:nvSpPr>
        <p:spPr>
          <a:xfrm>
            <a:off x="1120775" y="1795130"/>
            <a:ext cx="104288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Definition</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Move constructor is a special type of constructor that works only with rvalues and steals the contents from the provided objects.</a:t>
            </a:r>
          </a:p>
        </p:txBody>
      </p:sp>
      <p:sp>
        <p:nvSpPr>
          <p:cNvPr id="10" name="TextBox 9">
            <a:extLst>
              <a:ext uri="{FF2B5EF4-FFF2-40B4-BE49-F238E27FC236}">
                <a16:creationId xmlns:a16="http://schemas.microsoft.com/office/drawing/2014/main" id="{A81ED824-02EA-1F47-9C01-29B09BD8D0C9}"/>
              </a:ext>
            </a:extLst>
          </p:cNvPr>
          <p:cNvSpPr txBox="1"/>
          <p:nvPr/>
        </p:nvSpPr>
        <p:spPr>
          <a:xfrm>
            <a:off x="1120775" y="2539385"/>
            <a:ext cx="104288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How to use</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move constructor should be implemented inside the class by the programmer.</a:t>
            </a:r>
          </a:p>
        </p:txBody>
      </p:sp>
      <p:sp>
        <p:nvSpPr>
          <p:cNvPr id="13" name="TextBox 12">
            <a:extLst>
              <a:ext uri="{FF2B5EF4-FFF2-40B4-BE49-F238E27FC236}">
                <a16:creationId xmlns:a16="http://schemas.microsoft.com/office/drawing/2014/main" id="{AFD3D0FD-7E4E-6C46-9700-F8335E027BB7}"/>
              </a:ext>
            </a:extLst>
          </p:cNvPr>
          <p:cNvSpPr txBox="1"/>
          <p:nvPr/>
        </p:nvSpPr>
        <p:spPr>
          <a:xfrm>
            <a:off x="1120775" y="3006640"/>
            <a:ext cx="10710154"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When it’s getting called</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it’s getting called when an rvalue reference to the instance of the class is getting provided to a constructor of the same class. Compiler always calls the optimal move constructor when it’s possible instead of the non optimal copy constructor.</a:t>
            </a:r>
          </a:p>
        </p:txBody>
      </p:sp>
      <p:sp>
        <p:nvSpPr>
          <p:cNvPr id="2" name="TextBox 1">
            <a:extLst>
              <a:ext uri="{FF2B5EF4-FFF2-40B4-BE49-F238E27FC236}">
                <a16:creationId xmlns:a16="http://schemas.microsoft.com/office/drawing/2014/main" id="{82608ED2-90B8-3F47-81BE-5904EFAC5C5D}"/>
              </a:ext>
            </a:extLst>
          </p:cNvPr>
          <p:cNvSpPr txBox="1"/>
          <p:nvPr/>
        </p:nvSpPr>
        <p:spPr>
          <a:xfrm>
            <a:off x="1120776" y="4340355"/>
            <a:ext cx="1376337"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2400" b="0" i="0" u="none" strike="noStrike" cap="none" spc="0" normalizeH="0" baseline="0" dirty="0">
                <a:ln>
                  <a:noFill/>
                </a:ln>
                <a:solidFill>
                  <a:srgbClr val="323332"/>
                </a:solidFill>
                <a:effectLst/>
                <a:uFillTx/>
                <a:latin typeface="Helvetica" pitchFamily="2" charset="0"/>
                <a:ea typeface="+mj-ea"/>
                <a:cs typeface="+mj-cs"/>
                <a:sym typeface="Calibri"/>
              </a:rPr>
              <a:t>Example:</a:t>
            </a:r>
          </a:p>
        </p:txBody>
      </p:sp>
      <p:sp>
        <p:nvSpPr>
          <p:cNvPr id="3" name="TextBox 2">
            <a:extLst>
              <a:ext uri="{FF2B5EF4-FFF2-40B4-BE49-F238E27FC236}">
                <a16:creationId xmlns:a16="http://schemas.microsoft.com/office/drawing/2014/main" id="{0643E613-9E2A-BF4C-A1DE-9F99EDFBC573}"/>
              </a:ext>
            </a:extLst>
          </p:cNvPr>
          <p:cNvSpPr txBox="1"/>
          <p:nvPr/>
        </p:nvSpPr>
        <p:spPr>
          <a:xfrm>
            <a:off x="1120777" y="4855408"/>
            <a:ext cx="409503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solidFill>
                  <a:srgbClr val="323332"/>
                </a:solidFill>
                <a:latin typeface="Helvetica" pitchFamily="2" charset="0"/>
                <a:sym typeface="Calibri"/>
              </a:rPr>
              <a:t>std::</a:t>
            </a:r>
            <a:r>
              <a:rPr lang="en-US" dirty="0">
                <a:solidFill>
                  <a:srgbClr val="002060"/>
                </a:solidFill>
                <a:latin typeface="Helvetica" pitchFamily="2" charset="0"/>
                <a:sym typeface="Calibri"/>
              </a:rPr>
              <a:t>vector</a:t>
            </a:r>
            <a:r>
              <a:rPr lang="en-US" dirty="0">
                <a:solidFill>
                  <a:srgbClr val="323332"/>
                </a:solidFill>
                <a:latin typeface="Helvetica" pitchFamily="2" charset="0"/>
                <a:sym typeface="Calibri"/>
              </a:rPr>
              <a:t> first(1000);</a:t>
            </a:r>
          </a:p>
          <a:p>
            <a:pPr hangingPunct="0"/>
            <a:r>
              <a:rPr lang="en-US" dirty="0">
                <a:solidFill>
                  <a:srgbClr val="323332"/>
                </a:solidFill>
                <a:latin typeface="Helvetica" pitchFamily="2" charset="0"/>
                <a:sym typeface="Calibri"/>
              </a:rPr>
              <a:t>std::</a:t>
            </a:r>
            <a:r>
              <a:rPr lang="en-US" dirty="0">
                <a:solidFill>
                  <a:srgbClr val="002060"/>
                </a:solidFill>
                <a:latin typeface="Helvetica" pitchFamily="2" charset="0"/>
                <a:sym typeface="Calibri"/>
              </a:rPr>
              <a:t>vector</a:t>
            </a:r>
            <a:r>
              <a:rPr lang="en-US" dirty="0">
                <a:solidFill>
                  <a:srgbClr val="323332"/>
                </a:solidFill>
                <a:latin typeface="Helvetica" pitchFamily="2" charset="0"/>
                <a:sym typeface="Calibri"/>
              </a:rPr>
              <a:t> second(std::move(first));</a:t>
            </a:r>
            <a:endParaRPr lang="en-GB" dirty="0">
              <a:solidFill>
                <a:srgbClr val="323332"/>
              </a:solidFill>
              <a:latin typeface="Helvetica" pitchFamily="2" charset="0"/>
              <a:sym typeface="Calibri"/>
            </a:endParaRPr>
          </a:p>
        </p:txBody>
      </p:sp>
      <p:sp>
        <p:nvSpPr>
          <p:cNvPr id="15" name="TextBox 14">
            <a:extLst>
              <a:ext uri="{FF2B5EF4-FFF2-40B4-BE49-F238E27FC236}">
                <a16:creationId xmlns:a16="http://schemas.microsoft.com/office/drawing/2014/main" id="{592F1B15-1C1C-DC45-A632-B40475A82C74}"/>
              </a:ext>
            </a:extLst>
          </p:cNvPr>
          <p:cNvSpPr txBox="1"/>
          <p:nvPr/>
        </p:nvSpPr>
        <p:spPr>
          <a:xfrm>
            <a:off x="1120775" y="5766140"/>
            <a:ext cx="1052727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chemeClr val="accent4"/>
                </a:solidFill>
                <a:latin typeface="Helvetica" pitchFamily="2" charset="0"/>
                <a:ea typeface="+mj-ea"/>
                <a:cs typeface="+mj-cs"/>
                <a:sym typeface="Calibri"/>
              </a:rPr>
              <a:t>Here the move constructor will be called for the obje</a:t>
            </a:r>
            <a:r>
              <a:rPr lang="en-US" dirty="0" err="1">
                <a:solidFill>
                  <a:schemeClr val="accent4"/>
                </a:solidFill>
                <a:latin typeface="Helvetica" pitchFamily="2" charset="0"/>
                <a:ea typeface="+mj-ea"/>
                <a:cs typeface="+mj-cs"/>
                <a:sym typeface="Calibri"/>
              </a:rPr>
              <a:t>ct</a:t>
            </a:r>
            <a:r>
              <a:rPr lang="en-RU" dirty="0">
                <a:solidFill>
                  <a:schemeClr val="accent4"/>
                </a:solidFill>
                <a:latin typeface="Helvetica" pitchFamily="2" charset="0"/>
                <a:ea typeface="+mj-ea"/>
                <a:cs typeface="+mj-cs"/>
                <a:sym typeface="Calibri"/>
              </a:rPr>
              <a:t> instead of the copy constructor.</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319203821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pPr hangingPunct="0">
              <a:lnSpc>
                <a:spcPct val="100000"/>
              </a:lnSpc>
              <a:spcBef>
                <a:spcPts val="0"/>
              </a:spcBef>
              <a:buSzTx/>
            </a:pPr>
            <a:r>
              <a:rPr lang="en-RU" dirty="0">
                <a:latin typeface="Helvetica" pitchFamily="2" charset="0"/>
                <a:sym typeface="Calibri"/>
              </a:rPr>
              <a:t>Signature of the move constructor</a:t>
            </a:r>
          </a:p>
        </p:txBody>
      </p:sp>
      <p:sp>
        <p:nvSpPr>
          <p:cNvPr id="6" name="TextBox 5">
            <a:extLst>
              <a:ext uri="{FF2B5EF4-FFF2-40B4-BE49-F238E27FC236}">
                <a16:creationId xmlns:a16="http://schemas.microsoft.com/office/drawing/2014/main" id="{9A3D4473-884C-7B4D-B70A-8C585635FEB8}"/>
              </a:ext>
            </a:extLst>
          </p:cNvPr>
          <p:cNvSpPr txBox="1"/>
          <p:nvPr/>
        </p:nvSpPr>
        <p:spPr>
          <a:xfrm>
            <a:off x="1120775" y="2134857"/>
            <a:ext cx="3439401"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GB" sz="1800" b="0" i="0" u="none" strike="noStrike" cap="none" spc="0" normalizeH="0" baseline="0" dirty="0">
                <a:ln>
                  <a:noFill/>
                </a:ln>
                <a:solidFill>
                  <a:srgbClr val="323332"/>
                </a:solidFill>
                <a:effectLst/>
                <a:uFillTx/>
                <a:latin typeface="Helvetica" pitchFamily="2" charset="0"/>
                <a:ea typeface="+mj-ea"/>
                <a:cs typeface="+mj-cs"/>
                <a:sym typeface="Calibri"/>
              </a:rPr>
              <a:t>struct cl </a:t>
            </a:r>
            <a:r>
              <a:rPr lang="en-RU" dirty="0">
                <a:latin typeface="Helvetica" pitchFamily="2" charset="0"/>
              </a:rPr>
              <a:t>{</a:t>
            </a:r>
          </a:p>
          <a:p>
            <a:pPr hangingPunct="0"/>
            <a:r>
              <a:rPr lang="en-RU" dirty="0">
                <a:latin typeface="Helvetica" pitchFamily="2" charset="0"/>
              </a:rPr>
              <a:t>    cl (cl</a:t>
            </a:r>
            <a:r>
              <a:rPr lang="en-RU" dirty="0">
                <a:solidFill>
                  <a:srgbClr val="FF0000"/>
                </a:solidFill>
                <a:latin typeface="Helvetica" pitchFamily="2" charset="0"/>
              </a:rPr>
              <a:t>&amp;&amp;</a:t>
            </a:r>
            <a:r>
              <a:rPr lang="en-RU" dirty="0">
                <a:latin typeface="Helvetica" pitchFamily="2" charset="0"/>
              </a:rPr>
              <a:t> other) </a:t>
            </a:r>
            <a:r>
              <a:rPr lang="en-RU" dirty="0">
                <a:solidFill>
                  <a:srgbClr val="FF0000"/>
                </a:solidFill>
                <a:latin typeface="Helvetica" pitchFamily="2" charset="0"/>
              </a:rPr>
              <a:t>noexcept</a:t>
            </a:r>
            <a:r>
              <a:rPr lang="en-RU" dirty="0">
                <a:latin typeface="Helvetica" pitchFamily="2" charset="0"/>
              </a:rPr>
              <a:t> { … }</a:t>
            </a:r>
          </a:p>
          <a:p>
            <a:pPr hangingPunct="0"/>
            <a:r>
              <a:rPr lang="en-RU" dirty="0">
                <a:latin typeface="Helvetica" pitchFamily="2" charset="0"/>
              </a:rPr>
              <a:t>};</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11" name="TextBox 10">
            <a:extLst>
              <a:ext uri="{FF2B5EF4-FFF2-40B4-BE49-F238E27FC236}">
                <a16:creationId xmlns:a16="http://schemas.microsoft.com/office/drawing/2014/main" id="{47CEBBED-3081-AD40-A1AA-19A50C91BE35}"/>
              </a:ext>
            </a:extLst>
          </p:cNvPr>
          <p:cNvSpPr txBox="1"/>
          <p:nvPr/>
        </p:nvSpPr>
        <p:spPr>
          <a:xfrm>
            <a:off x="7026912" y="2134857"/>
            <a:ext cx="2836672"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solidFill>
                  <a:srgbClr val="323332"/>
                </a:solidFill>
                <a:latin typeface="Helvetica" pitchFamily="2" charset="0"/>
                <a:sym typeface="Calibri"/>
              </a:rPr>
              <a:t>struct</a:t>
            </a:r>
            <a:r>
              <a:rPr kumimoji="0" lang="en-GB" sz="1800" b="0" i="0" u="none" strike="noStrike" cap="none" spc="0" normalizeH="0" baseline="0" dirty="0">
                <a:ln>
                  <a:noFill/>
                </a:ln>
                <a:solidFill>
                  <a:srgbClr val="323332"/>
                </a:solidFill>
                <a:effectLst/>
                <a:uFillTx/>
                <a:latin typeface="Helvetica" pitchFamily="2" charset="0"/>
                <a:ea typeface="+mj-ea"/>
                <a:cs typeface="+mj-cs"/>
                <a:sym typeface="Calibri"/>
              </a:rPr>
              <a:t> cl </a:t>
            </a:r>
            <a:r>
              <a:rPr lang="en-RU" dirty="0">
                <a:latin typeface="Helvetica" pitchFamily="2" charset="0"/>
              </a:rPr>
              <a:t>{</a:t>
            </a:r>
          </a:p>
          <a:p>
            <a:pPr hangingPunct="0"/>
            <a:r>
              <a:rPr lang="en-RU" dirty="0">
                <a:latin typeface="Helvetica" pitchFamily="2" charset="0"/>
              </a:rPr>
              <a:t>    cl (</a:t>
            </a:r>
            <a:r>
              <a:rPr lang="en-RU" dirty="0">
                <a:solidFill>
                  <a:srgbClr val="FF0000"/>
                </a:solidFill>
                <a:latin typeface="Helvetica" pitchFamily="2" charset="0"/>
              </a:rPr>
              <a:t>const</a:t>
            </a:r>
            <a:r>
              <a:rPr lang="en-RU" dirty="0">
                <a:latin typeface="Helvetica" pitchFamily="2" charset="0"/>
              </a:rPr>
              <a:t> cl</a:t>
            </a:r>
            <a:r>
              <a:rPr lang="en-RU" dirty="0">
                <a:solidFill>
                  <a:srgbClr val="FF0000"/>
                </a:solidFill>
                <a:latin typeface="Helvetica" pitchFamily="2" charset="0"/>
              </a:rPr>
              <a:t>&amp;</a:t>
            </a:r>
            <a:r>
              <a:rPr lang="en-RU" dirty="0">
                <a:latin typeface="Helvetica" pitchFamily="2" charset="0"/>
              </a:rPr>
              <a:t> other) { … }</a:t>
            </a:r>
          </a:p>
          <a:p>
            <a:pPr hangingPunct="0"/>
            <a:r>
              <a:rPr lang="en-RU" dirty="0">
                <a:latin typeface="Helvetica" pitchFamily="2" charset="0"/>
              </a:rPr>
              <a:t>};</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7" name="TextBox 6">
            <a:extLst>
              <a:ext uri="{FF2B5EF4-FFF2-40B4-BE49-F238E27FC236}">
                <a16:creationId xmlns:a16="http://schemas.microsoft.com/office/drawing/2014/main" id="{339AC614-CB11-FA47-B04B-CE9C6D815B5F}"/>
              </a:ext>
            </a:extLst>
          </p:cNvPr>
          <p:cNvSpPr txBox="1"/>
          <p:nvPr/>
        </p:nvSpPr>
        <p:spPr>
          <a:xfrm>
            <a:off x="1120775" y="3439404"/>
            <a:ext cx="436792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00B050"/>
                </a:solidFill>
                <a:effectLst/>
                <a:uFillTx/>
                <a:latin typeface="Helvetica" pitchFamily="2" charset="0"/>
                <a:ea typeface="+mj-ea"/>
                <a:cs typeface="+mj-cs"/>
                <a:sym typeface="Calibri"/>
              </a:rPr>
              <a:t>Move</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constructor receives an rvalue-reference (a reference to a temp object).</a:t>
            </a:r>
          </a:p>
          <a:p>
            <a:pPr hangingPunct="0"/>
            <a:r>
              <a:rPr lang="en-GB" dirty="0">
                <a:latin typeface="Helvetica" pitchFamily="2" charset="0"/>
              </a:rPr>
              <a:t>It’s highly recommended to mark the move constructor as </a:t>
            </a:r>
            <a:r>
              <a:rPr lang="en-GB" b="1" dirty="0" err="1">
                <a:latin typeface="Helvetica" pitchFamily="2" charset="0"/>
              </a:rPr>
              <a:t>noexcept</a:t>
            </a:r>
            <a:r>
              <a:rPr lang="en-GB" dirty="0">
                <a:latin typeface="Helvetica" pitchFamily="2" charset="0"/>
              </a:rPr>
              <a:t> and </a:t>
            </a:r>
            <a:r>
              <a:rPr lang="en-GB" b="1" dirty="0">
                <a:latin typeface="Helvetica" pitchFamily="2" charset="0"/>
              </a:rPr>
              <a:t>never</a:t>
            </a:r>
            <a:r>
              <a:rPr lang="en-GB" dirty="0">
                <a:latin typeface="Helvetica" pitchFamily="2" charset="0"/>
              </a:rPr>
              <a:t> </a:t>
            </a:r>
            <a:r>
              <a:rPr lang="en-GB" b="1" dirty="0">
                <a:latin typeface="Helvetica" pitchFamily="2" charset="0"/>
              </a:rPr>
              <a:t>throw</a:t>
            </a:r>
            <a:r>
              <a:rPr lang="en-GB" dirty="0">
                <a:latin typeface="Helvetica" pitchFamily="2" charset="0"/>
              </a:rPr>
              <a:t> exceptions from it.</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8" name="TextBox 7">
            <a:extLst>
              <a:ext uri="{FF2B5EF4-FFF2-40B4-BE49-F238E27FC236}">
                <a16:creationId xmlns:a16="http://schemas.microsoft.com/office/drawing/2014/main" id="{243C2BCA-9937-174E-9324-1874A1468C37}"/>
              </a:ext>
            </a:extLst>
          </p:cNvPr>
          <p:cNvSpPr txBox="1"/>
          <p:nvPr/>
        </p:nvSpPr>
        <p:spPr>
          <a:xfrm>
            <a:off x="5629429" y="2576101"/>
            <a:ext cx="4001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VS</a:t>
            </a:r>
          </a:p>
        </p:txBody>
      </p:sp>
      <p:sp>
        <p:nvSpPr>
          <p:cNvPr id="12" name="Rectangle 11">
            <a:extLst>
              <a:ext uri="{FF2B5EF4-FFF2-40B4-BE49-F238E27FC236}">
                <a16:creationId xmlns:a16="http://schemas.microsoft.com/office/drawing/2014/main" id="{927A1DD8-5BC5-6043-BD03-3DDBE61FBFFB}"/>
              </a:ext>
            </a:extLst>
          </p:cNvPr>
          <p:cNvSpPr/>
          <p:nvPr/>
        </p:nvSpPr>
        <p:spPr>
          <a:xfrm>
            <a:off x="7026912" y="3435959"/>
            <a:ext cx="4367919" cy="1477328"/>
          </a:xfrm>
          <a:prstGeom prst="rect">
            <a:avLst/>
          </a:prstGeom>
        </p:spPr>
        <p:txBody>
          <a:bodyPr wrap="square">
            <a:spAutoFit/>
          </a:bodyPr>
          <a:lstStyle/>
          <a:p>
            <a:pPr hangingPunct="0"/>
            <a:r>
              <a:rPr lang="en-RU" dirty="0">
                <a:solidFill>
                  <a:srgbClr val="00B050"/>
                </a:solidFill>
                <a:latin typeface="Helvetica" pitchFamily="2" charset="0"/>
                <a:sym typeface="Calibri"/>
              </a:rPr>
              <a:t>Copy</a:t>
            </a:r>
            <a:r>
              <a:rPr lang="en-RU" dirty="0">
                <a:solidFill>
                  <a:srgbClr val="323332"/>
                </a:solidFill>
                <a:latin typeface="Helvetica" pitchFamily="2" charset="0"/>
                <a:sym typeface="Calibri"/>
              </a:rPr>
              <a:t> constructor receives a const lvalue-reference.</a:t>
            </a:r>
          </a:p>
          <a:p>
            <a:pPr hangingPunct="0"/>
            <a:r>
              <a:rPr lang="en-RU" dirty="0">
                <a:solidFill>
                  <a:srgbClr val="323332"/>
                </a:solidFill>
                <a:latin typeface="Helvetica" pitchFamily="2" charset="0"/>
                <a:sym typeface="Calibri"/>
              </a:rPr>
              <a:t>lvalue-reference is </a:t>
            </a:r>
            <a:r>
              <a:rPr lang="en-US" dirty="0">
                <a:solidFill>
                  <a:srgbClr val="323332"/>
                </a:solidFill>
                <a:latin typeface="Helvetica" pitchFamily="2" charset="0"/>
                <a:sym typeface="Calibri"/>
              </a:rPr>
              <a:t>denoted </a:t>
            </a:r>
            <a:r>
              <a:rPr lang="en-GB" dirty="0">
                <a:latin typeface="Helvetica" pitchFamily="2" charset="0"/>
              </a:rPr>
              <a:t>by one ampersand. Copy constructor can be non-</a:t>
            </a:r>
            <a:r>
              <a:rPr lang="en-GB" dirty="0" err="1">
                <a:latin typeface="Helvetica" pitchFamily="2" charset="0"/>
              </a:rPr>
              <a:t>noexcept</a:t>
            </a:r>
            <a:r>
              <a:rPr lang="en-GB" dirty="0">
                <a:latin typeface="Helvetica" pitchFamily="2" charset="0"/>
              </a:rPr>
              <a:t> and can throw exceptions.</a:t>
            </a:r>
            <a:endParaRPr lang="en-RU" dirty="0">
              <a:solidFill>
                <a:srgbClr val="323332"/>
              </a:solidFill>
              <a:latin typeface="Helvetica" pitchFamily="2" charset="0"/>
              <a:sym typeface="Calibri"/>
            </a:endParaRPr>
          </a:p>
        </p:txBody>
      </p:sp>
    </p:spTree>
    <p:extLst>
      <p:ext uri="{BB962C8B-B14F-4D97-AF65-F5344CB8AC3E}">
        <p14:creationId xmlns:p14="http://schemas.microsoft.com/office/powerpoint/2010/main" val="49161035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pPr hangingPunct="0">
              <a:lnSpc>
                <a:spcPct val="100000"/>
              </a:lnSpc>
              <a:spcBef>
                <a:spcPts val="0"/>
              </a:spcBef>
              <a:buSzTx/>
            </a:pPr>
            <a:r>
              <a:rPr lang="en-RU" dirty="0">
                <a:latin typeface="Helvetica" pitchFamily="2" charset="0"/>
                <a:sym typeface="Calibri"/>
              </a:rPr>
              <a:t>Implementing the move constructor</a:t>
            </a:r>
          </a:p>
        </p:txBody>
      </p:sp>
      <p:sp>
        <p:nvSpPr>
          <p:cNvPr id="6" name="TextBox 5">
            <a:extLst>
              <a:ext uri="{FF2B5EF4-FFF2-40B4-BE49-F238E27FC236}">
                <a16:creationId xmlns:a16="http://schemas.microsoft.com/office/drawing/2014/main" id="{9A3D4473-884C-7B4D-B70A-8C585635FEB8}"/>
              </a:ext>
            </a:extLst>
          </p:cNvPr>
          <p:cNvSpPr txBox="1"/>
          <p:nvPr/>
        </p:nvSpPr>
        <p:spPr>
          <a:xfrm>
            <a:off x="1120775" y="2166912"/>
            <a:ext cx="3439401"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solidFill>
                  <a:srgbClr val="323332"/>
                </a:solidFill>
                <a:latin typeface="Helvetica" pitchFamily="2" charset="0"/>
                <a:sym typeface="Calibri"/>
              </a:rPr>
              <a:t>struct</a:t>
            </a:r>
            <a:r>
              <a:rPr kumimoji="0" lang="en-GB" sz="1800" b="0" i="0" u="none" strike="noStrike" cap="none" spc="0" normalizeH="0" baseline="0" dirty="0">
                <a:ln>
                  <a:noFill/>
                </a:ln>
                <a:solidFill>
                  <a:srgbClr val="323332"/>
                </a:solidFill>
                <a:effectLst/>
                <a:uFillTx/>
                <a:latin typeface="Helvetica" pitchFamily="2" charset="0"/>
                <a:ea typeface="+mj-ea"/>
                <a:cs typeface="+mj-cs"/>
                <a:sym typeface="Calibri"/>
              </a:rPr>
              <a:t> cl </a:t>
            </a:r>
            <a:r>
              <a:rPr lang="en-RU" dirty="0">
                <a:latin typeface="Helvetica" pitchFamily="2" charset="0"/>
              </a:rPr>
              <a:t>{</a:t>
            </a:r>
          </a:p>
          <a:p>
            <a:pPr hangingPunct="0"/>
            <a:r>
              <a:rPr lang="en-RU" dirty="0">
                <a:latin typeface="Helvetica" pitchFamily="2" charset="0"/>
              </a:rPr>
              <a:t>    cl (cl</a:t>
            </a:r>
            <a:r>
              <a:rPr lang="en-RU" dirty="0">
                <a:solidFill>
                  <a:srgbClr val="FF0000"/>
                </a:solidFill>
                <a:latin typeface="Helvetica" pitchFamily="2" charset="0"/>
              </a:rPr>
              <a:t>&amp;&amp;</a:t>
            </a:r>
            <a:r>
              <a:rPr lang="en-RU" dirty="0">
                <a:latin typeface="Helvetica" pitchFamily="2" charset="0"/>
              </a:rPr>
              <a:t> other) </a:t>
            </a:r>
            <a:r>
              <a:rPr lang="en-RU" dirty="0">
                <a:solidFill>
                  <a:srgbClr val="FF0000"/>
                </a:solidFill>
                <a:latin typeface="Helvetica" pitchFamily="2" charset="0"/>
              </a:rPr>
              <a:t>noexcept</a:t>
            </a:r>
            <a:r>
              <a:rPr lang="en-RU" dirty="0">
                <a:latin typeface="Helvetica" pitchFamily="2" charset="0"/>
              </a:rPr>
              <a:t> { … }</a:t>
            </a:r>
          </a:p>
          <a:p>
            <a:pPr hangingPunct="0"/>
            <a:r>
              <a:rPr lang="en-RU" dirty="0">
                <a:latin typeface="Helvetica" pitchFamily="2" charset="0"/>
              </a:rPr>
              <a:t>};</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7" name="TextBox 6">
            <a:extLst>
              <a:ext uri="{FF2B5EF4-FFF2-40B4-BE49-F238E27FC236}">
                <a16:creationId xmlns:a16="http://schemas.microsoft.com/office/drawing/2014/main" id="{339AC614-CB11-FA47-B04B-CE9C6D815B5F}"/>
              </a:ext>
            </a:extLst>
          </p:cNvPr>
          <p:cNvSpPr txBox="1"/>
          <p:nvPr/>
        </p:nvSpPr>
        <p:spPr>
          <a:xfrm>
            <a:off x="1120775" y="3407028"/>
            <a:ext cx="4435963"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Move constructor should steal the contents via the provided rvalue. We </a:t>
            </a:r>
            <a:r>
              <a:rPr kumimoji="0" lang="en-US" sz="1800" b="0" i="0" u="none" strike="noStrike" cap="none" spc="0" normalizeH="0" baseline="0" dirty="0">
                <a:ln>
                  <a:noFill/>
                </a:ln>
                <a:solidFill>
                  <a:srgbClr val="323332"/>
                </a:solidFill>
                <a:effectLst/>
                <a:uFillTx/>
                <a:latin typeface="Helvetica" pitchFamily="2" charset="0"/>
                <a:ea typeface="+mj-ea"/>
                <a:cs typeface="+mj-cs"/>
                <a:sym typeface="Calibri"/>
              </a:rPr>
              <a:t>do</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n’t care about the other object, so we can invalidate it in order to optimally move the data from it to the object that we want to construct.</a:t>
            </a:r>
          </a:p>
        </p:txBody>
      </p:sp>
      <p:pic>
        <p:nvPicPr>
          <p:cNvPr id="3" name="Picture 2">
            <a:extLst>
              <a:ext uri="{FF2B5EF4-FFF2-40B4-BE49-F238E27FC236}">
                <a16:creationId xmlns:a16="http://schemas.microsoft.com/office/drawing/2014/main" id="{F177D00F-71A7-DB4A-A78E-30AA6FC242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0692" y="1849872"/>
            <a:ext cx="5144620" cy="3311480"/>
          </a:xfrm>
          <a:prstGeom prst="rect">
            <a:avLst/>
          </a:prstGeom>
        </p:spPr>
      </p:pic>
      <p:sp>
        <p:nvSpPr>
          <p:cNvPr id="5" name="TextBox 4">
            <a:extLst>
              <a:ext uri="{FF2B5EF4-FFF2-40B4-BE49-F238E27FC236}">
                <a16:creationId xmlns:a16="http://schemas.microsoft.com/office/drawing/2014/main" id="{977779DA-671C-1D4B-99EF-8A6DA493221F}"/>
              </a:ext>
            </a:extLst>
          </p:cNvPr>
          <p:cNvSpPr txBox="1"/>
          <p:nvPr/>
        </p:nvSpPr>
        <p:spPr>
          <a:xfrm>
            <a:off x="6591283" y="5007464"/>
            <a:ext cx="540627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ic.1: stealing the contents from the object via rvalue reference.</a:t>
            </a:r>
          </a:p>
        </p:txBody>
      </p:sp>
    </p:spTree>
    <p:extLst>
      <p:ext uri="{BB962C8B-B14F-4D97-AF65-F5344CB8AC3E}">
        <p14:creationId xmlns:p14="http://schemas.microsoft.com/office/powerpoint/2010/main" val="336251569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pPr hangingPunct="0">
              <a:lnSpc>
                <a:spcPct val="100000"/>
              </a:lnSpc>
              <a:spcBef>
                <a:spcPts val="0"/>
              </a:spcBef>
              <a:buSzTx/>
            </a:pPr>
            <a:r>
              <a:rPr lang="en-RU" dirty="0">
                <a:latin typeface="Helvetica" pitchFamily="2" charset="0"/>
                <a:sym typeface="Calibri"/>
              </a:rPr>
              <a:t>Move assignment operator of the class</a:t>
            </a:r>
          </a:p>
        </p:txBody>
      </p:sp>
      <p:sp>
        <p:nvSpPr>
          <p:cNvPr id="5" name="TextBox 4">
            <a:extLst>
              <a:ext uri="{FF2B5EF4-FFF2-40B4-BE49-F238E27FC236}">
                <a16:creationId xmlns:a16="http://schemas.microsoft.com/office/drawing/2014/main" id="{BC97F485-FD80-5849-9AD9-B5B3F518A8B9}"/>
              </a:ext>
            </a:extLst>
          </p:cNvPr>
          <p:cNvSpPr txBox="1"/>
          <p:nvPr/>
        </p:nvSpPr>
        <p:spPr>
          <a:xfrm>
            <a:off x="1120775" y="1685131"/>
            <a:ext cx="104288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Definition</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a special type of an assignment operator </a:t>
            </a:r>
            <a:r>
              <a:rPr lang="en-US" dirty="0">
                <a:solidFill>
                  <a:srgbClr val="323332"/>
                </a:solidFill>
                <a:latin typeface="Helvetica" pitchFamily="2" charset="0"/>
                <a:sym typeface="Calibri"/>
              </a:rPr>
              <a:t>that </a:t>
            </a:r>
            <a:r>
              <a:rPr lang="en-RU" dirty="0">
                <a:solidFill>
                  <a:srgbClr val="323332"/>
                </a:solidFill>
                <a:latin typeface="Helvetica" pitchFamily="2" charset="0"/>
                <a:sym typeface="Calibri"/>
              </a:rPr>
              <a:t>works with rvalues and steals the contents from the provided objects.</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10" name="TextBox 9">
            <a:extLst>
              <a:ext uri="{FF2B5EF4-FFF2-40B4-BE49-F238E27FC236}">
                <a16:creationId xmlns:a16="http://schemas.microsoft.com/office/drawing/2014/main" id="{A81ED824-02EA-1F47-9C01-29B09BD8D0C9}"/>
              </a:ext>
            </a:extLst>
          </p:cNvPr>
          <p:cNvSpPr txBox="1"/>
          <p:nvPr/>
        </p:nvSpPr>
        <p:spPr>
          <a:xfrm>
            <a:off x="1120775" y="2429386"/>
            <a:ext cx="104288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How to use</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move assignment operator should be implemented inside the class by the programmer.</a:t>
            </a:r>
          </a:p>
        </p:txBody>
      </p:sp>
      <p:sp>
        <p:nvSpPr>
          <p:cNvPr id="13" name="TextBox 12">
            <a:extLst>
              <a:ext uri="{FF2B5EF4-FFF2-40B4-BE49-F238E27FC236}">
                <a16:creationId xmlns:a16="http://schemas.microsoft.com/office/drawing/2014/main" id="{AFD3D0FD-7E4E-6C46-9700-F8335E027BB7}"/>
              </a:ext>
            </a:extLst>
          </p:cNvPr>
          <p:cNvSpPr txBox="1"/>
          <p:nvPr/>
        </p:nvSpPr>
        <p:spPr>
          <a:xfrm>
            <a:off x="1120775" y="2896641"/>
            <a:ext cx="1071015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When it’s getting called</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it’s getting called when an rvalue reference to the instance of the class is getting provided to an operator= of the same class.</a:t>
            </a:r>
          </a:p>
        </p:txBody>
      </p:sp>
      <p:sp>
        <p:nvSpPr>
          <p:cNvPr id="2" name="TextBox 1">
            <a:extLst>
              <a:ext uri="{FF2B5EF4-FFF2-40B4-BE49-F238E27FC236}">
                <a16:creationId xmlns:a16="http://schemas.microsoft.com/office/drawing/2014/main" id="{82608ED2-90B8-3F47-81BE-5904EFAC5C5D}"/>
              </a:ext>
            </a:extLst>
          </p:cNvPr>
          <p:cNvSpPr txBox="1"/>
          <p:nvPr/>
        </p:nvSpPr>
        <p:spPr>
          <a:xfrm>
            <a:off x="1120775" y="4126581"/>
            <a:ext cx="1376337"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2400" b="0" i="0" u="none" strike="noStrike" cap="none" spc="0" normalizeH="0" baseline="0" dirty="0">
                <a:ln>
                  <a:noFill/>
                </a:ln>
                <a:solidFill>
                  <a:srgbClr val="323332"/>
                </a:solidFill>
                <a:effectLst/>
                <a:uFillTx/>
                <a:latin typeface="Helvetica" pitchFamily="2" charset="0"/>
                <a:ea typeface="+mj-ea"/>
                <a:cs typeface="+mj-cs"/>
                <a:sym typeface="Calibri"/>
              </a:rPr>
              <a:t>Example:</a:t>
            </a:r>
          </a:p>
        </p:txBody>
      </p:sp>
      <p:sp>
        <p:nvSpPr>
          <p:cNvPr id="3" name="TextBox 2">
            <a:extLst>
              <a:ext uri="{FF2B5EF4-FFF2-40B4-BE49-F238E27FC236}">
                <a16:creationId xmlns:a16="http://schemas.microsoft.com/office/drawing/2014/main" id="{0643E613-9E2A-BF4C-A1DE-9F99EDFBC573}"/>
              </a:ext>
            </a:extLst>
          </p:cNvPr>
          <p:cNvSpPr txBox="1"/>
          <p:nvPr/>
        </p:nvSpPr>
        <p:spPr>
          <a:xfrm>
            <a:off x="1120776" y="4641634"/>
            <a:ext cx="2846313"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solidFill>
                  <a:srgbClr val="323332"/>
                </a:solidFill>
                <a:latin typeface="Helvetica" pitchFamily="2" charset="0"/>
                <a:sym typeface="Calibri"/>
              </a:rPr>
              <a:t>std::</a:t>
            </a:r>
            <a:r>
              <a:rPr lang="en-US" dirty="0">
                <a:solidFill>
                  <a:srgbClr val="002060"/>
                </a:solidFill>
                <a:latin typeface="Helvetica" pitchFamily="2" charset="0"/>
                <a:sym typeface="Calibri"/>
              </a:rPr>
              <a:t>vector</a:t>
            </a:r>
            <a:r>
              <a:rPr lang="en-US" dirty="0">
                <a:solidFill>
                  <a:srgbClr val="323332"/>
                </a:solidFill>
                <a:latin typeface="Helvetica" pitchFamily="2" charset="0"/>
                <a:sym typeface="Calibri"/>
              </a:rPr>
              <a:t> first(1000);</a:t>
            </a:r>
          </a:p>
          <a:p>
            <a:pPr hangingPunct="0"/>
            <a:r>
              <a:rPr lang="en-US" dirty="0">
                <a:solidFill>
                  <a:srgbClr val="323332"/>
                </a:solidFill>
                <a:latin typeface="Helvetica" pitchFamily="2" charset="0"/>
                <a:sym typeface="Calibri"/>
              </a:rPr>
              <a:t>std::</a:t>
            </a:r>
            <a:r>
              <a:rPr lang="en-US" dirty="0">
                <a:solidFill>
                  <a:srgbClr val="002060"/>
                </a:solidFill>
                <a:latin typeface="Helvetica" pitchFamily="2" charset="0"/>
                <a:sym typeface="Calibri"/>
              </a:rPr>
              <a:t>vector</a:t>
            </a:r>
            <a:r>
              <a:rPr lang="en-US" dirty="0">
                <a:solidFill>
                  <a:srgbClr val="323332"/>
                </a:solidFill>
                <a:latin typeface="Helvetica" pitchFamily="2" charset="0"/>
                <a:sym typeface="Calibri"/>
              </a:rPr>
              <a:t> second(500);</a:t>
            </a:r>
          </a:p>
          <a:p>
            <a:pPr hangingPunct="0"/>
            <a:r>
              <a:rPr lang="en-US" dirty="0">
                <a:solidFill>
                  <a:srgbClr val="323332"/>
                </a:solidFill>
                <a:latin typeface="Helvetica" pitchFamily="2" charset="0"/>
                <a:sym typeface="Calibri"/>
              </a:rPr>
              <a:t>second = std::move(first);</a:t>
            </a:r>
            <a:endParaRPr lang="en-GB" dirty="0">
              <a:solidFill>
                <a:srgbClr val="323332"/>
              </a:solidFill>
              <a:latin typeface="Helvetica" pitchFamily="2" charset="0"/>
              <a:sym typeface="Calibri"/>
            </a:endParaRPr>
          </a:p>
        </p:txBody>
      </p:sp>
      <p:sp>
        <p:nvSpPr>
          <p:cNvPr id="15" name="TextBox 14">
            <a:extLst>
              <a:ext uri="{FF2B5EF4-FFF2-40B4-BE49-F238E27FC236}">
                <a16:creationId xmlns:a16="http://schemas.microsoft.com/office/drawing/2014/main" id="{592F1B15-1C1C-DC45-A632-B40475A82C74}"/>
              </a:ext>
            </a:extLst>
          </p:cNvPr>
          <p:cNvSpPr txBox="1"/>
          <p:nvPr/>
        </p:nvSpPr>
        <p:spPr>
          <a:xfrm>
            <a:off x="1120775" y="5618352"/>
            <a:ext cx="10527273"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chemeClr val="accent4"/>
                </a:solidFill>
                <a:latin typeface="Helvetica" pitchFamily="2" charset="0"/>
                <a:ea typeface="+mj-ea"/>
                <a:cs typeface="+mj-cs"/>
                <a:sym typeface="Calibri"/>
              </a:rPr>
              <a:t>Here the move assignment operator will be called for the second object instead of the copy assignment operator.</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8733718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fontScale="92500"/>
          </a:bodyPr>
          <a:lstStyle/>
          <a:p>
            <a:pPr hangingPunct="0">
              <a:lnSpc>
                <a:spcPct val="100000"/>
              </a:lnSpc>
              <a:spcBef>
                <a:spcPts val="0"/>
              </a:spcBef>
              <a:buSzTx/>
            </a:pPr>
            <a:r>
              <a:rPr lang="en-RU" dirty="0">
                <a:latin typeface="Helvetica" pitchFamily="2" charset="0"/>
                <a:sym typeface="Calibri"/>
              </a:rPr>
              <a:t>Signature of the move assignment operator</a:t>
            </a:r>
          </a:p>
        </p:txBody>
      </p:sp>
      <p:sp>
        <p:nvSpPr>
          <p:cNvPr id="6" name="TextBox 5">
            <a:extLst>
              <a:ext uri="{FF2B5EF4-FFF2-40B4-BE49-F238E27FC236}">
                <a16:creationId xmlns:a16="http://schemas.microsoft.com/office/drawing/2014/main" id="{9A3D4473-884C-7B4D-B70A-8C585635FEB8}"/>
              </a:ext>
            </a:extLst>
          </p:cNvPr>
          <p:cNvSpPr txBox="1"/>
          <p:nvPr/>
        </p:nvSpPr>
        <p:spPr>
          <a:xfrm>
            <a:off x="1120775" y="1976275"/>
            <a:ext cx="4587151"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en-GB" sz="1800" b="0" i="0" u="none" strike="noStrike" cap="none" spc="0" normalizeH="0" baseline="0" dirty="0">
                <a:ln>
                  <a:noFill/>
                </a:ln>
                <a:solidFill>
                  <a:srgbClr val="323332"/>
                </a:solidFill>
                <a:effectLst/>
                <a:uFillTx/>
                <a:latin typeface="Helvetica" pitchFamily="2" charset="0"/>
                <a:ea typeface="+mj-ea"/>
                <a:cs typeface="+mj-cs"/>
                <a:sym typeface="Calibri"/>
              </a:rPr>
              <a:t>struct cl </a:t>
            </a:r>
            <a:r>
              <a:rPr lang="en-RU" dirty="0">
                <a:latin typeface="Helvetica" pitchFamily="2" charset="0"/>
              </a:rPr>
              <a:t>{</a:t>
            </a:r>
          </a:p>
          <a:p>
            <a:pPr hangingPunct="0"/>
            <a:r>
              <a:rPr lang="en-RU" dirty="0">
                <a:latin typeface="Helvetica" pitchFamily="2" charset="0"/>
              </a:rPr>
              <a:t>    cl&amp; (cl</a:t>
            </a:r>
            <a:r>
              <a:rPr lang="en-RU" dirty="0">
                <a:solidFill>
                  <a:srgbClr val="FF0000"/>
                </a:solidFill>
                <a:latin typeface="Helvetica" pitchFamily="2" charset="0"/>
              </a:rPr>
              <a:t>&amp;&amp;</a:t>
            </a:r>
            <a:r>
              <a:rPr lang="en-RU" dirty="0">
                <a:latin typeface="Helvetica" pitchFamily="2" charset="0"/>
              </a:rPr>
              <a:t> other) operator= </a:t>
            </a:r>
            <a:r>
              <a:rPr lang="en-RU" dirty="0">
                <a:solidFill>
                  <a:srgbClr val="FF0000"/>
                </a:solidFill>
                <a:latin typeface="Helvetica" pitchFamily="2" charset="0"/>
              </a:rPr>
              <a:t>noexcept</a:t>
            </a:r>
            <a:r>
              <a:rPr lang="en-RU" dirty="0">
                <a:latin typeface="Helvetica" pitchFamily="2" charset="0"/>
              </a:rPr>
              <a:t> { … }</a:t>
            </a:r>
          </a:p>
          <a:p>
            <a:pPr hangingPunct="0"/>
            <a:r>
              <a:rPr lang="en-RU" dirty="0">
                <a:latin typeface="Helvetica" pitchFamily="2" charset="0"/>
              </a:rPr>
              <a:t>};</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11" name="TextBox 10">
            <a:extLst>
              <a:ext uri="{FF2B5EF4-FFF2-40B4-BE49-F238E27FC236}">
                <a16:creationId xmlns:a16="http://schemas.microsoft.com/office/drawing/2014/main" id="{47CEBBED-3081-AD40-A1AA-19A50C91BE35}"/>
              </a:ext>
            </a:extLst>
          </p:cNvPr>
          <p:cNvSpPr txBox="1"/>
          <p:nvPr/>
        </p:nvSpPr>
        <p:spPr>
          <a:xfrm>
            <a:off x="6625549" y="1974731"/>
            <a:ext cx="5170644"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solidFill>
                  <a:srgbClr val="323332"/>
                </a:solidFill>
                <a:latin typeface="Helvetica" pitchFamily="2" charset="0"/>
                <a:sym typeface="Calibri"/>
              </a:rPr>
              <a:t>struct</a:t>
            </a:r>
            <a:r>
              <a:rPr kumimoji="0" lang="en-GB" sz="1800" b="0" i="0" u="none" strike="noStrike" cap="none" spc="0" normalizeH="0" baseline="0" dirty="0">
                <a:ln>
                  <a:noFill/>
                </a:ln>
                <a:solidFill>
                  <a:srgbClr val="323332"/>
                </a:solidFill>
                <a:effectLst/>
                <a:uFillTx/>
                <a:latin typeface="Helvetica" pitchFamily="2" charset="0"/>
                <a:ea typeface="+mj-ea"/>
                <a:cs typeface="+mj-cs"/>
                <a:sym typeface="Calibri"/>
              </a:rPr>
              <a:t> cl </a:t>
            </a:r>
            <a:r>
              <a:rPr lang="en-RU" dirty="0">
                <a:latin typeface="Helvetica" pitchFamily="2" charset="0"/>
              </a:rPr>
              <a:t>{</a:t>
            </a:r>
          </a:p>
          <a:p>
            <a:pPr hangingPunct="0"/>
            <a:r>
              <a:rPr lang="en-RU" dirty="0">
                <a:latin typeface="Helvetica" pitchFamily="2" charset="0"/>
              </a:rPr>
              <a:t>    cl&amp; operator= (</a:t>
            </a:r>
            <a:r>
              <a:rPr lang="en-RU" dirty="0">
                <a:solidFill>
                  <a:srgbClr val="FF0000"/>
                </a:solidFill>
                <a:latin typeface="Helvetica" pitchFamily="2" charset="0"/>
              </a:rPr>
              <a:t>const</a:t>
            </a:r>
            <a:r>
              <a:rPr lang="en-RU" dirty="0">
                <a:latin typeface="Helvetica" pitchFamily="2" charset="0"/>
              </a:rPr>
              <a:t> cl</a:t>
            </a:r>
            <a:r>
              <a:rPr lang="en-RU" dirty="0">
                <a:solidFill>
                  <a:srgbClr val="FF0000"/>
                </a:solidFill>
                <a:latin typeface="Helvetica" pitchFamily="2" charset="0"/>
              </a:rPr>
              <a:t>&amp;</a:t>
            </a:r>
            <a:r>
              <a:rPr lang="en-RU" dirty="0">
                <a:latin typeface="Helvetica" pitchFamily="2" charset="0"/>
              </a:rPr>
              <a:t> other) operator = { … }</a:t>
            </a:r>
          </a:p>
          <a:p>
            <a:pPr hangingPunct="0"/>
            <a:r>
              <a:rPr lang="en-RU" dirty="0">
                <a:latin typeface="Helvetica" pitchFamily="2" charset="0"/>
              </a:rPr>
              <a:t>};</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7" name="TextBox 6">
            <a:extLst>
              <a:ext uri="{FF2B5EF4-FFF2-40B4-BE49-F238E27FC236}">
                <a16:creationId xmlns:a16="http://schemas.microsoft.com/office/drawing/2014/main" id="{339AC614-CB11-FA47-B04B-CE9C6D815B5F}"/>
              </a:ext>
            </a:extLst>
          </p:cNvPr>
          <p:cNvSpPr txBox="1"/>
          <p:nvPr/>
        </p:nvSpPr>
        <p:spPr>
          <a:xfrm>
            <a:off x="1120774" y="3010004"/>
            <a:ext cx="4807327"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00B050"/>
                </a:solidFill>
                <a:effectLst/>
                <a:uFillTx/>
                <a:latin typeface="Helvetica" pitchFamily="2" charset="0"/>
                <a:ea typeface="+mj-ea"/>
                <a:cs typeface="+mj-cs"/>
                <a:sym typeface="Calibri"/>
              </a:rPr>
              <a:t>Move</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assignment operator receives an rvalue-reference (a reference to a temp object). It </a:t>
            </a:r>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returns</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a reference to the current object (lvalue reference, </a:t>
            </a:r>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not</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rvalue reference!).</a:t>
            </a:r>
          </a:p>
          <a:p>
            <a:pPr marL="0" marR="0" indent="0" algn="l" defTabSz="914400" rtl="0" fontAlgn="auto" latinLnBrk="0" hangingPunct="0">
              <a:lnSpc>
                <a:spcPct val="100000"/>
              </a:lnSpc>
              <a:spcBef>
                <a:spcPts val="0"/>
              </a:spcBef>
              <a:spcAft>
                <a:spcPts val="0"/>
              </a:spcAft>
              <a:buClrTx/>
              <a:buSzTx/>
              <a:buFontTx/>
              <a:buNone/>
              <a:tabLst/>
            </a:pPr>
            <a:r>
              <a:rPr lang="en-GB" dirty="0">
                <a:latin typeface="Helvetica" pitchFamily="2" charset="0"/>
              </a:rPr>
              <a:t>It’s highly recommended to mark the move assignment operator as </a:t>
            </a:r>
            <a:r>
              <a:rPr lang="en-GB" b="1" dirty="0" err="1">
                <a:latin typeface="Helvetica" pitchFamily="2" charset="0"/>
              </a:rPr>
              <a:t>noexcept</a:t>
            </a:r>
            <a:r>
              <a:rPr lang="en-GB" dirty="0">
                <a:latin typeface="Helvetica" pitchFamily="2" charset="0"/>
              </a:rPr>
              <a:t> and </a:t>
            </a:r>
            <a:r>
              <a:rPr lang="en-GB" b="1" dirty="0">
                <a:latin typeface="Helvetica" pitchFamily="2" charset="0"/>
              </a:rPr>
              <a:t>never</a:t>
            </a:r>
            <a:r>
              <a:rPr lang="en-GB" dirty="0">
                <a:latin typeface="Helvetica" pitchFamily="2" charset="0"/>
              </a:rPr>
              <a:t> </a:t>
            </a:r>
            <a:r>
              <a:rPr lang="en-GB" b="1" dirty="0">
                <a:latin typeface="Helvetica" pitchFamily="2" charset="0"/>
              </a:rPr>
              <a:t>throw</a:t>
            </a:r>
            <a:r>
              <a:rPr lang="en-GB" dirty="0">
                <a:latin typeface="Helvetica" pitchFamily="2" charset="0"/>
              </a:rPr>
              <a:t> exceptions from it.</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8" name="TextBox 7">
            <a:extLst>
              <a:ext uri="{FF2B5EF4-FFF2-40B4-BE49-F238E27FC236}">
                <a16:creationId xmlns:a16="http://schemas.microsoft.com/office/drawing/2014/main" id="{243C2BCA-9937-174E-9324-1874A1468C37}"/>
              </a:ext>
            </a:extLst>
          </p:cNvPr>
          <p:cNvSpPr txBox="1"/>
          <p:nvPr/>
        </p:nvSpPr>
        <p:spPr>
          <a:xfrm>
            <a:off x="5928102" y="2224943"/>
            <a:ext cx="4001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VS</a:t>
            </a:r>
          </a:p>
        </p:txBody>
      </p:sp>
      <p:sp>
        <p:nvSpPr>
          <p:cNvPr id="12" name="Rectangle 11">
            <a:extLst>
              <a:ext uri="{FF2B5EF4-FFF2-40B4-BE49-F238E27FC236}">
                <a16:creationId xmlns:a16="http://schemas.microsoft.com/office/drawing/2014/main" id="{927A1DD8-5BC5-6043-BD03-3DDBE61FBFFB}"/>
              </a:ext>
            </a:extLst>
          </p:cNvPr>
          <p:cNvSpPr/>
          <p:nvPr/>
        </p:nvSpPr>
        <p:spPr>
          <a:xfrm>
            <a:off x="6625549" y="3025018"/>
            <a:ext cx="4367919" cy="1754326"/>
          </a:xfrm>
          <a:prstGeom prst="rect">
            <a:avLst/>
          </a:prstGeom>
        </p:spPr>
        <p:txBody>
          <a:bodyPr wrap="square">
            <a:spAutoFit/>
          </a:bodyPr>
          <a:lstStyle/>
          <a:p>
            <a:pPr hangingPunct="0"/>
            <a:r>
              <a:rPr lang="en-RU" dirty="0">
                <a:solidFill>
                  <a:srgbClr val="00B050"/>
                </a:solidFill>
                <a:latin typeface="Helvetica" pitchFamily="2" charset="0"/>
                <a:sym typeface="Calibri"/>
              </a:rPr>
              <a:t>Copy</a:t>
            </a:r>
            <a:r>
              <a:rPr lang="en-RU" dirty="0">
                <a:solidFill>
                  <a:srgbClr val="323332"/>
                </a:solidFill>
                <a:latin typeface="Helvetica" pitchFamily="2" charset="0"/>
                <a:sym typeface="Calibri"/>
              </a:rPr>
              <a:t> assignment operator receives a const reference.</a:t>
            </a:r>
          </a:p>
          <a:p>
            <a:pPr hangingPunct="0"/>
            <a:r>
              <a:rPr lang="en-RU" dirty="0">
                <a:solidFill>
                  <a:srgbClr val="323332"/>
                </a:solidFill>
                <a:latin typeface="Helvetica" pitchFamily="2" charset="0"/>
                <a:sym typeface="Calibri"/>
              </a:rPr>
              <a:t>lvalue-reference is deno</a:t>
            </a:r>
            <a:r>
              <a:rPr lang="en-US" dirty="0">
                <a:solidFill>
                  <a:srgbClr val="323332"/>
                </a:solidFill>
                <a:latin typeface="Helvetica" pitchFamily="2" charset="0"/>
                <a:sym typeface="Calibri"/>
              </a:rPr>
              <a:t>t</a:t>
            </a:r>
            <a:r>
              <a:rPr lang="en-RU" dirty="0">
                <a:solidFill>
                  <a:srgbClr val="323332"/>
                </a:solidFill>
                <a:latin typeface="Helvetica" pitchFamily="2" charset="0"/>
                <a:sym typeface="Calibri"/>
              </a:rPr>
              <a:t>ed </a:t>
            </a:r>
            <a:r>
              <a:rPr lang="en-GB" dirty="0">
                <a:latin typeface="Helvetica" pitchFamily="2" charset="0"/>
              </a:rPr>
              <a:t>by one ampersand. Copy assignment operator can be non-</a:t>
            </a:r>
            <a:r>
              <a:rPr lang="en-GB" dirty="0" err="1">
                <a:latin typeface="Helvetica" pitchFamily="2" charset="0"/>
              </a:rPr>
              <a:t>noexcept</a:t>
            </a:r>
            <a:r>
              <a:rPr lang="en-GB" dirty="0">
                <a:latin typeface="Helvetica" pitchFamily="2" charset="0"/>
              </a:rPr>
              <a:t> and can throw exceptions.</a:t>
            </a:r>
            <a:endParaRPr lang="en-RU" dirty="0">
              <a:solidFill>
                <a:srgbClr val="323332"/>
              </a:solidFill>
              <a:latin typeface="Helvetica" pitchFamily="2" charset="0"/>
              <a:sym typeface="Calibri"/>
            </a:endParaRPr>
          </a:p>
        </p:txBody>
      </p:sp>
    </p:spTree>
    <p:extLst>
      <p:ext uri="{BB962C8B-B14F-4D97-AF65-F5344CB8AC3E}">
        <p14:creationId xmlns:p14="http://schemas.microsoft.com/office/powerpoint/2010/main" val="242224035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fontScale="92500"/>
          </a:bodyPr>
          <a:lstStyle/>
          <a:p>
            <a:pPr hangingPunct="0">
              <a:lnSpc>
                <a:spcPct val="100000"/>
              </a:lnSpc>
              <a:spcBef>
                <a:spcPts val="0"/>
              </a:spcBef>
              <a:buSzTx/>
            </a:pPr>
            <a:r>
              <a:rPr lang="en-RU" dirty="0">
                <a:latin typeface="Helvetica" pitchFamily="2" charset="0"/>
                <a:sym typeface="Calibri"/>
              </a:rPr>
              <a:t>Implementing the move assignment operator</a:t>
            </a:r>
          </a:p>
        </p:txBody>
      </p:sp>
      <p:sp>
        <p:nvSpPr>
          <p:cNvPr id="6" name="TextBox 5">
            <a:extLst>
              <a:ext uri="{FF2B5EF4-FFF2-40B4-BE49-F238E27FC236}">
                <a16:creationId xmlns:a16="http://schemas.microsoft.com/office/drawing/2014/main" id="{9A3D4473-884C-7B4D-B70A-8C585635FEB8}"/>
              </a:ext>
            </a:extLst>
          </p:cNvPr>
          <p:cNvSpPr txBox="1"/>
          <p:nvPr/>
        </p:nvSpPr>
        <p:spPr>
          <a:xfrm>
            <a:off x="1120775" y="2211159"/>
            <a:ext cx="4587151"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solidFill>
                  <a:srgbClr val="323332"/>
                </a:solidFill>
                <a:latin typeface="Helvetica" pitchFamily="2" charset="0"/>
                <a:sym typeface="Calibri"/>
              </a:rPr>
              <a:t>struct</a:t>
            </a:r>
            <a:r>
              <a:rPr kumimoji="0" lang="en-GB" sz="1800" b="0" i="0" u="none" strike="noStrike" cap="none" spc="0" normalizeH="0" baseline="0" dirty="0">
                <a:ln>
                  <a:noFill/>
                </a:ln>
                <a:solidFill>
                  <a:srgbClr val="323332"/>
                </a:solidFill>
                <a:effectLst/>
                <a:uFillTx/>
                <a:latin typeface="Helvetica" pitchFamily="2" charset="0"/>
                <a:ea typeface="+mj-ea"/>
                <a:cs typeface="+mj-cs"/>
                <a:sym typeface="Calibri"/>
              </a:rPr>
              <a:t> cl </a:t>
            </a:r>
            <a:r>
              <a:rPr lang="en-RU" dirty="0">
                <a:latin typeface="Helvetica" pitchFamily="2" charset="0"/>
              </a:rPr>
              <a:t>{</a:t>
            </a:r>
          </a:p>
          <a:p>
            <a:pPr hangingPunct="0"/>
            <a:r>
              <a:rPr lang="en-RU" dirty="0">
                <a:latin typeface="Helvetica" pitchFamily="2" charset="0"/>
              </a:rPr>
              <a:t>    cl&amp; (cl</a:t>
            </a:r>
            <a:r>
              <a:rPr lang="en-RU" dirty="0">
                <a:solidFill>
                  <a:srgbClr val="FF0000"/>
                </a:solidFill>
                <a:latin typeface="Helvetica" pitchFamily="2" charset="0"/>
              </a:rPr>
              <a:t>&amp;&amp;</a:t>
            </a:r>
            <a:r>
              <a:rPr lang="en-RU" dirty="0">
                <a:latin typeface="Helvetica" pitchFamily="2" charset="0"/>
              </a:rPr>
              <a:t> other) operator= </a:t>
            </a:r>
            <a:r>
              <a:rPr lang="en-RU" dirty="0">
                <a:solidFill>
                  <a:srgbClr val="FF0000"/>
                </a:solidFill>
                <a:latin typeface="Helvetica" pitchFamily="2" charset="0"/>
              </a:rPr>
              <a:t>noexcept</a:t>
            </a:r>
            <a:r>
              <a:rPr lang="en-RU" dirty="0">
                <a:latin typeface="Helvetica" pitchFamily="2" charset="0"/>
              </a:rPr>
              <a:t> { … }</a:t>
            </a:r>
          </a:p>
          <a:p>
            <a:pPr hangingPunct="0"/>
            <a:r>
              <a:rPr lang="en-RU" dirty="0">
                <a:latin typeface="Helvetica" pitchFamily="2" charset="0"/>
              </a:rPr>
              <a:t>};</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7" name="TextBox 6">
            <a:extLst>
              <a:ext uri="{FF2B5EF4-FFF2-40B4-BE49-F238E27FC236}">
                <a16:creationId xmlns:a16="http://schemas.microsoft.com/office/drawing/2014/main" id="{339AC614-CB11-FA47-B04B-CE9C6D815B5F}"/>
              </a:ext>
            </a:extLst>
          </p:cNvPr>
          <p:cNvSpPr txBox="1"/>
          <p:nvPr/>
        </p:nvSpPr>
        <p:spPr>
          <a:xfrm>
            <a:off x="1120775" y="3451275"/>
            <a:ext cx="4435963"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Move assignment operator should steal the contents via the provided rvalue. We </a:t>
            </a:r>
            <a:r>
              <a:rPr kumimoji="0" lang="en-US" sz="1800" b="0" i="0" u="none" strike="noStrike" cap="none" spc="0" normalizeH="0" baseline="0" dirty="0">
                <a:ln>
                  <a:noFill/>
                </a:ln>
                <a:solidFill>
                  <a:srgbClr val="323332"/>
                </a:solidFill>
                <a:effectLst/>
                <a:uFillTx/>
                <a:latin typeface="Helvetica" pitchFamily="2" charset="0"/>
                <a:ea typeface="+mj-ea"/>
                <a:cs typeface="+mj-cs"/>
                <a:sym typeface="Calibri"/>
              </a:rPr>
              <a:t>do</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n’t care about the other object, so we can invalidate it in order to optimally move the data from it to the object that we want to assign to.</a:t>
            </a:r>
          </a:p>
        </p:txBody>
      </p:sp>
      <p:sp>
        <p:nvSpPr>
          <p:cNvPr id="5" name="TextBox 4">
            <a:extLst>
              <a:ext uri="{FF2B5EF4-FFF2-40B4-BE49-F238E27FC236}">
                <a16:creationId xmlns:a16="http://schemas.microsoft.com/office/drawing/2014/main" id="{977779DA-671C-1D4B-99EF-8A6DA493221F}"/>
              </a:ext>
            </a:extLst>
          </p:cNvPr>
          <p:cNvSpPr txBox="1"/>
          <p:nvPr/>
        </p:nvSpPr>
        <p:spPr>
          <a:xfrm>
            <a:off x="6591283" y="5641646"/>
            <a:ext cx="560071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ic.2: stealing the contents from the object via rvalue reference.</a:t>
            </a:r>
          </a:p>
        </p:txBody>
      </p:sp>
      <p:pic>
        <p:nvPicPr>
          <p:cNvPr id="8" name="Picture 7">
            <a:extLst>
              <a:ext uri="{FF2B5EF4-FFF2-40B4-BE49-F238E27FC236}">
                <a16:creationId xmlns:a16="http://schemas.microsoft.com/office/drawing/2014/main" id="{6595AF61-E5F9-AA43-B1BE-B0DD66BB08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5264" y="1576577"/>
            <a:ext cx="4308735" cy="4065069"/>
          </a:xfrm>
          <a:prstGeom prst="rect">
            <a:avLst/>
          </a:prstGeom>
        </p:spPr>
      </p:pic>
    </p:spTree>
    <p:extLst>
      <p:ext uri="{BB962C8B-B14F-4D97-AF65-F5344CB8AC3E}">
        <p14:creationId xmlns:p14="http://schemas.microsoft.com/office/powerpoint/2010/main" val="8767480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fontScale="77500" lnSpcReduction="20000"/>
          </a:bodyPr>
          <a:lstStyle/>
          <a:p>
            <a:r>
              <a:rPr lang="en-US" dirty="0">
                <a:latin typeface="Helvetica" pitchFamily="2" charset="0"/>
              </a:rPr>
              <a:t>Default move constructor &amp; move assignment operator</a:t>
            </a:r>
            <a:endParaRPr lang="ru-RU" dirty="0">
              <a:latin typeface="Helvetica" pitchFamily="2" charset="0"/>
            </a:endParaRPr>
          </a:p>
        </p:txBody>
      </p:sp>
      <p:sp>
        <p:nvSpPr>
          <p:cNvPr id="4" name="TextBox 3">
            <a:extLst>
              <a:ext uri="{FF2B5EF4-FFF2-40B4-BE49-F238E27FC236}">
                <a16:creationId xmlns:a16="http://schemas.microsoft.com/office/drawing/2014/main" id="{62511DE4-235F-4647-A529-16EAFFDDCBA6}"/>
              </a:ext>
            </a:extLst>
          </p:cNvPr>
          <p:cNvSpPr txBox="1"/>
          <p:nvPr/>
        </p:nvSpPr>
        <p:spPr>
          <a:xfrm>
            <a:off x="1120775" y="1833688"/>
            <a:ext cx="10639817"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RU" dirty="0">
                <a:solidFill>
                  <a:srgbClr val="323332"/>
                </a:solidFill>
                <a:latin typeface="Helvetica" pitchFamily="2" charset="0"/>
                <a:sym typeface="Calibri"/>
              </a:rPr>
              <a:t>Compiler provides default definitions for move constructor and move assignment operator if and only if the user haven’t provided custom destructor, custom copy constructor, custom move constructor, custom copy assignment operator or custom move assignment operator.</a:t>
            </a:r>
          </a:p>
          <a:p>
            <a:pPr hangingPunct="0"/>
            <a:endParaRPr lang="en-RU" dirty="0">
              <a:solidFill>
                <a:srgbClr val="323332"/>
              </a:solidFill>
              <a:latin typeface="Helvetica" pitchFamily="2" charset="0"/>
              <a:sym typeface="Calibri"/>
            </a:endParaRPr>
          </a:p>
          <a:p>
            <a:pPr hangingPunct="0"/>
            <a:r>
              <a:rPr lang="en-RU" dirty="0">
                <a:solidFill>
                  <a:srgbClr val="323332"/>
                </a:solidFill>
                <a:latin typeface="Helvetica" pitchFamily="2" charset="0"/>
                <a:sym typeface="Calibri"/>
              </a:rPr>
              <a:t>Both move constructor and move assignment operator can be implicitly defaulted with an </a:t>
            </a:r>
            <a:r>
              <a:rPr lang="en-RU" b="1" dirty="0">
                <a:solidFill>
                  <a:srgbClr val="323332"/>
                </a:solidFill>
                <a:latin typeface="Helvetica" pitchFamily="2" charset="0"/>
                <a:sym typeface="Calibri"/>
              </a:rPr>
              <a:t>= default </a:t>
            </a:r>
            <a:r>
              <a:rPr lang="en-RU" dirty="0">
                <a:solidFill>
                  <a:srgbClr val="323332"/>
                </a:solidFill>
                <a:latin typeface="Helvetica" pitchFamily="2" charset="0"/>
                <a:sym typeface="Calibri"/>
              </a:rPr>
              <a:t>statement. Also, </a:t>
            </a:r>
            <a:r>
              <a:rPr lang="en-RU" b="1" dirty="0">
                <a:solidFill>
                  <a:srgbClr val="323332"/>
                </a:solidFill>
                <a:latin typeface="Helvetica" pitchFamily="2" charset="0"/>
                <a:sym typeface="Calibri"/>
              </a:rPr>
              <a:t>= delete</a:t>
            </a:r>
            <a:r>
              <a:rPr lang="en-RU" dirty="0">
                <a:solidFill>
                  <a:srgbClr val="323332"/>
                </a:solidFill>
                <a:latin typeface="Helvetica" pitchFamily="2" charset="0"/>
                <a:sym typeface="Calibri"/>
              </a:rPr>
              <a:t> statement is allowed too.</a:t>
            </a:r>
          </a:p>
        </p:txBody>
      </p:sp>
      <p:pic>
        <p:nvPicPr>
          <p:cNvPr id="7" name="Picture 6">
            <a:extLst>
              <a:ext uri="{FF2B5EF4-FFF2-40B4-BE49-F238E27FC236}">
                <a16:creationId xmlns:a16="http://schemas.microsoft.com/office/drawing/2014/main" id="{EC976507-6DC0-E241-9AF6-E2E564F935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678" y="3965295"/>
            <a:ext cx="7582644" cy="1792039"/>
          </a:xfrm>
          <a:prstGeom prst="rect">
            <a:avLst/>
          </a:prstGeom>
        </p:spPr>
      </p:pic>
      <p:sp>
        <p:nvSpPr>
          <p:cNvPr id="8" name="TextBox 7">
            <a:extLst>
              <a:ext uri="{FF2B5EF4-FFF2-40B4-BE49-F238E27FC236}">
                <a16:creationId xmlns:a16="http://schemas.microsoft.com/office/drawing/2014/main" id="{7495A2BC-F32C-E949-86FA-E8686E2C9AF3}"/>
              </a:ext>
            </a:extLst>
          </p:cNvPr>
          <p:cNvSpPr txBox="1"/>
          <p:nvPr/>
        </p:nvSpPr>
        <p:spPr>
          <a:xfrm>
            <a:off x="4707858" y="5832984"/>
            <a:ext cx="300043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ic.3: explicit default definitions</a:t>
            </a:r>
          </a:p>
        </p:txBody>
      </p:sp>
    </p:spTree>
    <p:extLst>
      <p:ext uri="{BB962C8B-B14F-4D97-AF65-F5344CB8AC3E}">
        <p14:creationId xmlns:p14="http://schemas.microsoft.com/office/powerpoint/2010/main" val="179018509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fontScale="77500" lnSpcReduction="20000"/>
          </a:bodyPr>
          <a:lstStyle/>
          <a:p>
            <a:r>
              <a:rPr lang="en-US" dirty="0">
                <a:latin typeface="Helvetica" pitchFamily="2" charset="0"/>
              </a:rPr>
              <a:t>Default move constructor &amp; move assignment operator</a:t>
            </a:r>
            <a:endParaRPr lang="ru-RU" dirty="0">
              <a:latin typeface="Helvetica" pitchFamily="2" charset="0"/>
            </a:endParaRPr>
          </a:p>
        </p:txBody>
      </p:sp>
      <p:pic>
        <p:nvPicPr>
          <p:cNvPr id="14" name="Picture 13">
            <a:extLst>
              <a:ext uri="{FF2B5EF4-FFF2-40B4-BE49-F238E27FC236}">
                <a16:creationId xmlns:a16="http://schemas.microsoft.com/office/drawing/2014/main" id="{B459F244-7019-9C42-AB57-C8C6C42845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2981" y="1612702"/>
            <a:ext cx="7034036" cy="4354403"/>
          </a:xfrm>
          <a:prstGeom prst="rect">
            <a:avLst/>
          </a:prstGeom>
        </p:spPr>
      </p:pic>
      <p:sp>
        <p:nvSpPr>
          <p:cNvPr id="15" name="TextBox 14">
            <a:extLst>
              <a:ext uri="{FF2B5EF4-FFF2-40B4-BE49-F238E27FC236}">
                <a16:creationId xmlns:a16="http://schemas.microsoft.com/office/drawing/2014/main" id="{A2B3CF03-7658-A645-AEB1-AE7A47B7130F}"/>
              </a:ext>
            </a:extLst>
          </p:cNvPr>
          <p:cNvSpPr txBox="1"/>
          <p:nvPr/>
        </p:nvSpPr>
        <p:spPr>
          <a:xfrm>
            <a:off x="2956879" y="5979289"/>
            <a:ext cx="6373449"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ic.4: emulating default move constructor and default move assignment operator</a:t>
            </a:r>
          </a:p>
        </p:txBody>
      </p:sp>
    </p:spTree>
    <p:extLst>
      <p:ext uri="{BB962C8B-B14F-4D97-AF65-F5344CB8AC3E}">
        <p14:creationId xmlns:p14="http://schemas.microsoft.com/office/powerpoint/2010/main" val="393067267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Temporary objects</a:t>
            </a:r>
            <a:endParaRPr lang="ru-RU" dirty="0">
              <a:latin typeface="Helvetica" pitchFamily="2" charset="0"/>
            </a:endParaRPr>
          </a:p>
        </p:txBody>
      </p:sp>
      <p:sp>
        <p:nvSpPr>
          <p:cNvPr id="6" name="TextBox 5">
            <a:extLst>
              <a:ext uri="{FF2B5EF4-FFF2-40B4-BE49-F238E27FC236}">
                <a16:creationId xmlns:a16="http://schemas.microsoft.com/office/drawing/2014/main" id="{84073C39-8D37-B847-BB60-8E6A0DFA56E2}"/>
              </a:ext>
            </a:extLst>
          </p:cNvPr>
          <p:cNvSpPr txBox="1"/>
          <p:nvPr/>
        </p:nvSpPr>
        <p:spPr>
          <a:xfrm>
            <a:off x="1122547" y="1860792"/>
            <a:ext cx="972629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b="1" dirty="0">
                <a:solidFill>
                  <a:srgbClr val="323332"/>
                </a:solidFill>
                <a:latin typeface="Helvetica" pitchFamily="2" charset="0"/>
                <a:ea typeface="+mj-ea"/>
                <a:cs typeface="+mj-cs"/>
                <a:sym typeface="Calibri"/>
              </a:rPr>
              <a:t>Definition</a:t>
            </a:r>
            <a:r>
              <a:rPr lang="en-RU" dirty="0">
                <a:solidFill>
                  <a:srgbClr val="323332"/>
                </a:solidFill>
                <a:latin typeface="Helvetica" pitchFamily="2" charset="0"/>
                <a:ea typeface="+mj-ea"/>
                <a:cs typeface="+mj-cs"/>
                <a:sym typeface="Calibri"/>
              </a:rPr>
              <a:t>: temporary object is an object without name.</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7" name="TextBox 6">
            <a:extLst>
              <a:ext uri="{FF2B5EF4-FFF2-40B4-BE49-F238E27FC236}">
                <a16:creationId xmlns:a16="http://schemas.microsoft.com/office/drawing/2014/main" id="{B5EF2FC2-0248-704D-9ECD-F4DC04621CEA}"/>
              </a:ext>
            </a:extLst>
          </p:cNvPr>
          <p:cNvSpPr txBox="1"/>
          <p:nvPr/>
        </p:nvSpPr>
        <p:spPr>
          <a:xfrm>
            <a:off x="1122547" y="2300460"/>
            <a:ext cx="770980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How to create</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just call the constructor without naming the resulting object.</a:t>
            </a:r>
          </a:p>
        </p:txBody>
      </p:sp>
      <p:sp>
        <p:nvSpPr>
          <p:cNvPr id="11" name="TextBox 10">
            <a:extLst>
              <a:ext uri="{FF2B5EF4-FFF2-40B4-BE49-F238E27FC236}">
                <a16:creationId xmlns:a16="http://schemas.microsoft.com/office/drawing/2014/main" id="{9539CAF9-01CD-0944-B0B7-A59440CB808B}"/>
              </a:ext>
            </a:extLst>
          </p:cNvPr>
          <p:cNvSpPr txBox="1"/>
          <p:nvPr/>
        </p:nvSpPr>
        <p:spPr>
          <a:xfrm>
            <a:off x="1122547" y="3019146"/>
            <a:ext cx="1530225"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sz="2400" dirty="0">
                <a:solidFill>
                  <a:srgbClr val="323332"/>
                </a:solidFill>
                <a:latin typeface="Helvetica" pitchFamily="2" charset="0"/>
                <a:ea typeface="+mj-ea"/>
                <a:cs typeface="+mj-cs"/>
                <a:sym typeface="Calibri"/>
              </a:rPr>
              <a:t>Examples:</a:t>
            </a:r>
            <a:endParaRPr kumimoji="0" lang="en-RU" sz="24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13" name="TextBox 12">
            <a:extLst>
              <a:ext uri="{FF2B5EF4-FFF2-40B4-BE49-F238E27FC236}">
                <a16:creationId xmlns:a16="http://schemas.microsoft.com/office/drawing/2014/main" id="{0829397A-9B3B-DB46-8C4B-1FB4326ABA0A}"/>
              </a:ext>
            </a:extLst>
          </p:cNvPr>
          <p:cNvSpPr txBox="1"/>
          <p:nvPr/>
        </p:nvSpPr>
        <p:spPr>
          <a:xfrm>
            <a:off x="1127187" y="3716836"/>
            <a:ext cx="443326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dirty="0">
                <a:solidFill>
                  <a:srgbClr val="323332"/>
                </a:solidFill>
                <a:latin typeface="Helvetica" pitchFamily="2" charset="0"/>
                <a:ea typeface="+mj-ea"/>
                <a:cs typeface="+mj-cs"/>
                <a:sym typeface="Calibri"/>
              </a:rPr>
              <a:t>s</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td::</a:t>
            </a:r>
            <a:r>
              <a:rPr kumimoji="0" lang="en-RU" sz="1800" b="0" i="0" u="none" strike="noStrike" cap="none" spc="0" normalizeH="0" baseline="0" dirty="0">
                <a:ln>
                  <a:noFill/>
                </a:ln>
                <a:solidFill>
                  <a:srgbClr val="000080"/>
                </a:solidFill>
                <a:effectLst/>
                <a:uFillTx/>
                <a:latin typeface="Helvetica" pitchFamily="2" charset="0"/>
                <a:ea typeface="+mj-ea"/>
                <a:cs typeface="+mj-cs"/>
                <a:sym typeface="Calibri"/>
              </a:rPr>
              <a:t>vector</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&lt;int&gt; a = </a:t>
            </a:r>
            <a:r>
              <a:rPr kumimoji="0" lang="en-RU" sz="1800" b="0" i="0" u="none" strike="noStrike" cap="none" spc="0" normalizeH="0" baseline="0" dirty="0">
                <a:ln>
                  <a:noFill/>
                </a:ln>
                <a:solidFill>
                  <a:srgbClr val="00B0F0"/>
                </a:solidFill>
                <a:effectLst/>
                <a:uFillTx/>
                <a:latin typeface="Helvetica" pitchFamily="2" charset="0"/>
                <a:ea typeface="+mj-ea"/>
                <a:cs typeface="+mj-cs"/>
                <a:sym typeface="Calibri"/>
              </a:rPr>
              <a:t>std::vector&lt;int&gt;(1000)</a:t>
            </a: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a:t>
            </a:r>
          </a:p>
        </p:txBody>
      </p:sp>
      <p:sp>
        <p:nvSpPr>
          <p:cNvPr id="14" name="TextBox 13">
            <a:extLst>
              <a:ext uri="{FF2B5EF4-FFF2-40B4-BE49-F238E27FC236}">
                <a16:creationId xmlns:a16="http://schemas.microsoft.com/office/drawing/2014/main" id="{8761C43D-C675-0D4F-956E-E0186CC42357}"/>
              </a:ext>
            </a:extLst>
          </p:cNvPr>
          <p:cNvSpPr txBox="1"/>
          <p:nvPr/>
        </p:nvSpPr>
        <p:spPr>
          <a:xfrm>
            <a:off x="1127187" y="4102253"/>
            <a:ext cx="642739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dirty="0">
                <a:solidFill>
                  <a:srgbClr val="323332"/>
                </a:solidFill>
                <a:latin typeface="Helvetica" pitchFamily="2" charset="0"/>
                <a:ea typeface="+mj-ea"/>
                <a:cs typeface="+mj-cs"/>
                <a:sym typeface="Calibri"/>
              </a:rPr>
              <a:t>s</a:t>
            </a:r>
            <a:r>
              <a:rPr lang="en-RU" dirty="0">
                <a:solidFill>
                  <a:srgbClr val="323332"/>
                </a:solidFill>
                <a:latin typeface="Helvetica" pitchFamily="2" charset="0"/>
                <a:ea typeface="+mj-ea"/>
                <a:cs typeface="+mj-cs"/>
                <a:sym typeface="Calibri"/>
              </a:rPr>
              <a:t>ome_function(</a:t>
            </a:r>
            <a:r>
              <a:rPr lang="en-RU" dirty="0">
                <a:solidFill>
                  <a:srgbClr val="00B0F0"/>
                </a:solidFill>
                <a:latin typeface="Helvetica" pitchFamily="2" charset="0"/>
                <a:ea typeface="+mj-ea"/>
                <a:cs typeface="+mj-cs"/>
                <a:sym typeface="Calibri"/>
              </a:rPr>
              <a:t>3</a:t>
            </a:r>
            <a:r>
              <a:rPr lang="en-RU" dirty="0">
                <a:solidFill>
                  <a:srgbClr val="323332"/>
                </a:solidFill>
                <a:latin typeface="Helvetica" pitchFamily="2" charset="0"/>
                <a:ea typeface="+mj-ea"/>
                <a:cs typeface="+mj-cs"/>
                <a:sym typeface="Calibri"/>
              </a:rPr>
              <a:t>, </a:t>
            </a:r>
            <a:r>
              <a:rPr lang="en-RU" dirty="0">
                <a:solidFill>
                  <a:srgbClr val="00B0F0"/>
                </a:solidFill>
                <a:latin typeface="Helvetica" pitchFamily="2" charset="0"/>
                <a:ea typeface="+mj-ea"/>
                <a:cs typeface="+mj-cs"/>
                <a:sym typeface="Calibri"/>
              </a:rPr>
              <a:t>4.0</a:t>
            </a:r>
            <a:r>
              <a:rPr lang="en-RU" dirty="0">
                <a:solidFill>
                  <a:srgbClr val="323332"/>
                </a:solidFill>
                <a:latin typeface="Helvetica" pitchFamily="2" charset="0"/>
                <a:ea typeface="+mj-ea"/>
                <a:cs typeface="+mj-cs"/>
                <a:sym typeface="Calibri"/>
              </a:rPr>
              <a:t>, </a:t>
            </a:r>
            <a:r>
              <a:rPr lang="en-RU" dirty="0">
                <a:solidFill>
                  <a:srgbClr val="00B0F0"/>
                </a:solidFill>
                <a:latin typeface="Helvetica" pitchFamily="2" charset="0"/>
                <a:ea typeface="+mj-ea"/>
                <a:cs typeface="+mj-cs"/>
                <a:sym typeface="Calibri"/>
              </a:rPr>
              <a:t>std::vector&lt;int&gt;(10)</a:t>
            </a:r>
            <a:r>
              <a:rPr lang="en-RU" dirty="0">
                <a:solidFill>
                  <a:srgbClr val="323332"/>
                </a:solidFill>
                <a:latin typeface="Helvetica" pitchFamily="2" charset="0"/>
                <a:ea typeface="+mj-ea"/>
                <a:cs typeface="+mj-cs"/>
                <a:sym typeface="Calibri"/>
              </a:rPr>
              <a:t>, </a:t>
            </a:r>
            <a:r>
              <a:rPr lang="en-RU" dirty="0">
                <a:solidFill>
                  <a:srgbClr val="00B0F0"/>
                </a:solidFill>
                <a:latin typeface="Helvetica" pitchFamily="2" charset="0"/>
                <a:ea typeface="+mj-ea"/>
                <a:cs typeface="+mj-cs"/>
                <a:sym typeface="Calibri"/>
              </a:rPr>
              <a:t>std::string(“hello”)</a:t>
            </a:r>
            <a:r>
              <a:rPr lang="en-RU" dirty="0">
                <a:solidFill>
                  <a:srgbClr val="323332"/>
                </a:solidFill>
                <a:latin typeface="Helvetica" pitchFamily="2" charset="0"/>
                <a:ea typeface="+mj-ea"/>
                <a:cs typeface="+mj-cs"/>
                <a:sym typeface="Calibri"/>
              </a:rPr>
              <a:t>)</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15" name="TextBox 14">
            <a:extLst>
              <a:ext uri="{FF2B5EF4-FFF2-40B4-BE49-F238E27FC236}">
                <a16:creationId xmlns:a16="http://schemas.microsoft.com/office/drawing/2014/main" id="{197EDB0B-83F3-B749-BE64-F71532D819AB}"/>
              </a:ext>
            </a:extLst>
          </p:cNvPr>
          <p:cNvSpPr txBox="1"/>
          <p:nvPr/>
        </p:nvSpPr>
        <p:spPr>
          <a:xfrm>
            <a:off x="1120775" y="4487670"/>
            <a:ext cx="594008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err="1">
                <a:solidFill>
                  <a:srgbClr val="323332"/>
                </a:solidFill>
                <a:latin typeface="Helvetica" pitchFamily="2" charset="0"/>
                <a:ea typeface="+mj-ea"/>
                <a:cs typeface="+mj-cs"/>
                <a:sym typeface="Calibri"/>
              </a:rPr>
              <a:t>some_class</a:t>
            </a:r>
            <a:r>
              <a:rPr lang="en-GB" dirty="0">
                <a:solidFill>
                  <a:srgbClr val="323332"/>
                </a:solidFill>
                <a:latin typeface="Helvetica" pitchFamily="2" charset="0"/>
                <a:ea typeface="+mj-ea"/>
                <a:cs typeface="+mj-cs"/>
                <a:sym typeface="Calibri"/>
              </a:rPr>
              <a:t> </a:t>
            </a:r>
            <a:r>
              <a:rPr lang="en-GB" dirty="0" err="1">
                <a:solidFill>
                  <a:srgbClr val="323332"/>
                </a:solidFill>
                <a:latin typeface="Helvetica" pitchFamily="2" charset="0"/>
                <a:ea typeface="+mj-ea"/>
                <a:cs typeface="+mj-cs"/>
                <a:sym typeface="Calibri"/>
              </a:rPr>
              <a:t>function_get_temp</a:t>
            </a:r>
            <a:r>
              <a:rPr lang="en-GB" dirty="0">
                <a:solidFill>
                  <a:srgbClr val="323332"/>
                </a:solidFill>
                <a:latin typeface="Helvetica" pitchFamily="2" charset="0"/>
                <a:ea typeface="+mj-ea"/>
                <a:cs typeface="+mj-cs"/>
                <a:sym typeface="Calibri"/>
              </a:rPr>
              <a:t> () </a:t>
            </a:r>
            <a:r>
              <a:rPr lang="en-RU" dirty="0">
                <a:latin typeface="Helvetica" pitchFamily="2" charset="0"/>
              </a:rPr>
              <a:t>{ return </a:t>
            </a:r>
            <a:r>
              <a:rPr lang="en-RU" dirty="0">
                <a:solidFill>
                  <a:srgbClr val="00B0F0"/>
                </a:solidFill>
                <a:latin typeface="Helvetica" pitchFamily="2" charset="0"/>
              </a:rPr>
              <a:t>some_class()</a:t>
            </a:r>
            <a:r>
              <a:rPr lang="en-RU" dirty="0">
                <a:latin typeface="Helvetica" pitchFamily="2" charset="0"/>
              </a:rPr>
              <a:t>; }</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19" name="TextBox 18">
            <a:extLst>
              <a:ext uri="{FF2B5EF4-FFF2-40B4-BE49-F238E27FC236}">
                <a16:creationId xmlns:a16="http://schemas.microsoft.com/office/drawing/2014/main" id="{E8558086-D9A8-5642-9C36-D07717733230}"/>
              </a:ext>
            </a:extLst>
          </p:cNvPr>
          <p:cNvSpPr txBox="1"/>
          <p:nvPr/>
        </p:nvSpPr>
        <p:spPr>
          <a:xfrm>
            <a:off x="1120775" y="5330939"/>
            <a:ext cx="1093701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Property</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temp object is always an rvalue.</a:t>
            </a:r>
          </a:p>
        </p:txBody>
      </p:sp>
    </p:spTree>
    <p:extLst>
      <p:ext uri="{BB962C8B-B14F-4D97-AF65-F5344CB8AC3E}">
        <p14:creationId xmlns:p14="http://schemas.microsoft.com/office/powerpoint/2010/main" val="464542280"/>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GB" dirty="0">
                <a:latin typeface="Helvetica" pitchFamily="2" charset="0"/>
              </a:rPr>
              <a:t>The rule of three/five/zero</a:t>
            </a:r>
            <a:endParaRPr lang="ru-RU" dirty="0">
              <a:latin typeface="Helvetica" pitchFamily="2" charset="0"/>
            </a:endParaRPr>
          </a:p>
        </p:txBody>
      </p:sp>
      <p:sp>
        <p:nvSpPr>
          <p:cNvPr id="2" name="TextBox 1">
            <a:extLst>
              <a:ext uri="{FF2B5EF4-FFF2-40B4-BE49-F238E27FC236}">
                <a16:creationId xmlns:a16="http://schemas.microsoft.com/office/drawing/2014/main" id="{FF8802C5-E631-0B4B-8D22-3E6D9553A17E}"/>
              </a:ext>
            </a:extLst>
          </p:cNvPr>
          <p:cNvSpPr txBox="1"/>
          <p:nvPr/>
        </p:nvSpPr>
        <p:spPr>
          <a:xfrm>
            <a:off x="1120775" y="2241981"/>
            <a:ext cx="10522634"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b="1" dirty="0">
                <a:solidFill>
                  <a:schemeClr val="accent4"/>
                </a:solidFill>
                <a:latin typeface="Helvetica" pitchFamily="2" charset="0"/>
              </a:rPr>
              <a:t>Rule of 3</a:t>
            </a:r>
            <a:r>
              <a:rPr lang="en-GB" dirty="0">
                <a:solidFill>
                  <a:schemeClr val="accent4"/>
                </a:solidFill>
                <a:latin typeface="Helvetica" pitchFamily="2" charset="0"/>
              </a:rPr>
              <a:t>: If a class requires a user-defined </a:t>
            </a:r>
            <a:r>
              <a:rPr lang="en-GB" b="1" dirty="0">
                <a:solidFill>
                  <a:schemeClr val="accent4"/>
                </a:solidFill>
                <a:latin typeface="Helvetica" pitchFamily="2" charset="0"/>
              </a:rPr>
              <a:t>destructor</a:t>
            </a:r>
            <a:r>
              <a:rPr lang="en-GB" dirty="0">
                <a:solidFill>
                  <a:schemeClr val="accent4"/>
                </a:solidFill>
                <a:latin typeface="Helvetica" pitchFamily="2" charset="0"/>
              </a:rPr>
              <a:t>, a user-defined </a:t>
            </a:r>
            <a:r>
              <a:rPr lang="en-GB" b="1" dirty="0">
                <a:solidFill>
                  <a:schemeClr val="accent4"/>
                </a:solidFill>
                <a:latin typeface="Helvetica" pitchFamily="2" charset="0"/>
              </a:rPr>
              <a:t>copy constructor</a:t>
            </a:r>
            <a:r>
              <a:rPr lang="en-GB" dirty="0">
                <a:solidFill>
                  <a:schemeClr val="accent4"/>
                </a:solidFill>
                <a:latin typeface="Helvetica" pitchFamily="2" charset="0"/>
              </a:rPr>
              <a:t>, or a user-defined </a:t>
            </a:r>
            <a:r>
              <a:rPr lang="en-GB" b="1" dirty="0">
                <a:solidFill>
                  <a:schemeClr val="accent4"/>
                </a:solidFill>
                <a:latin typeface="Helvetica" pitchFamily="2" charset="0"/>
              </a:rPr>
              <a:t>copy assignment operator</a:t>
            </a:r>
            <a:r>
              <a:rPr lang="en-GB" dirty="0">
                <a:solidFill>
                  <a:schemeClr val="accent4"/>
                </a:solidFill>
                <a:latin typeface="Helvetica" pitchFamily="2" charset="0"/>
              </a:rPr>
              <a:t>, it almost certainly requires all three.</a:t>
            </a:r>
            <a:endParaRPr lang="en-RU" dirty="0">
              <a:solidFill>
                <a:schemeClr val="accent4"/>
              </a:solidFill>
              <a:latin typeface="Helvetica" pitchFamily="2" charset="0"/>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a:p>
            <a:pPr hangingPunct="0"/>
            <a:r>
              <a:rPr lang="en-GB" b="1" dirty="0">
                <a:solidFill>
                  <a:schemeClr val="accent4"/>
                </a:solidFill>
                <a:latin typeface="Helvetica" pitchFamily="2" charset="0"/>
              </a:rPr>
              <a:t>Rule of 5</a:t>
            </a:r>
            <a:r>
              <a:rPr lang="en-GB" dirty="0">
                <a:solidFill>
                  <a:schemeClr val="accent4"/>
                </a:solidFill>
                <a:latin typeface="Helvetica" pitchFamily="2" charset="0"/>
              </a:rPr>
              <a:t>: Because the presence of a user-defined destructor, copy-constructor, or copy-assignment operator prevents implicit definition of the move constructor and the move assignment operator, any class for which move semantics are desirable, has to declare all five special member functions.</a:t>
            </a:r>
          </a:p>
          <a:p>
            <a:pPr hangingPunct="0"/>
            <a:endParaRPr kumimoji="0" lang="en-GB" sz="1800" strike="noStrike" cap="none" spc="0" normalizeH="0" baseline="0" dirty="0">
              <a:ln>
                <a:noFill/>
              </a:ln>
              <a:solidFill>
                <a:schemeClr val="accent4"/>
              </a:solidFill>
              <a:effectLst/>
              <a:uFillTx/>
              <a:latin typeface="Helvetica" pitchFamily="2" charset="0"/>
              <a:ea typeface="+mj-ea"/>
              <a:cs typeface="+mj-cs"/>
              <a:sym typeface="Calibri"/>
            </a:endParaRPr>
          </a:p>
          <a:p>
            <a:r>
              <a:rPr lang="en-GB" b="1" dirty="0">
                <a:solidFill>
                  <a:schemeClr val="accent4"/>
                </a:solidFill>
                <a:latin typeface="Helvetica" pitchFamily="2" charset="0"/>
                <a:ea typeface="+mj-ea"/>
                <a:cs typeface="+mj-cs"/>
                <a:sym typeface="Calibri"/>
              </a:rPr>
              <a:t>Rule of 0</a:t>
            </a:r>
            <a:r>
              <a:rPr lang="en-GB" dirty="0">
                <a:solidFill>
                  <a:schemeClr val="accent4"/>
                </a:solidFill>
                <a:latin typeface="Helvetica" pitchFamily="2" charset="0"/>
                <a:ea typeface="+mj-ea"/>
                <a:cs typeface="+mj-cs"/>
                <a:sym typeface="Calibri"/>
              </a:rPr>
              <a:t>: </a:t>
            </a:r>
            <a:r>
              <a:rPr lang="en-GB" dirty="0">
                <a:solidFill>
                  <a:schemeClr val="accent4"/>
                </a:solidFill>
                <a:latin typeface="Helvetica" pitchFamily="2" charset="0"/>
              </a:rPr>
              <a:t>Classes that have custom destructors, copy/move constructors or copy/move assignment operators should deal exclusively with ownership. Other classes should not have custom destructors, copy/move constructors or copy/move assignment operators.</a:t>
            </a:r>
          </a:p>
        </p:txBody>
      </p:sp>
    </p:spTree>
    <p:extLst>
      <p:ext uri="{BB962C8B-B14F-4D97-AF65-F5344CB8AC3E}">
        <p14:creationId xmlns:p14="http://schemas.microsoft.com/office/powerpoint/2010/main" val="285891261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pPr hangingPunct="0">
              <a:lnSpc>
                <a:spcPct val="100000"/>
              </a:lnSpc>
              <a:spcBef>
                <a:spcPts val="0"/>
              </a:spcBef>
              <a:buSzTx/>
            </a:pPr>
            <a:r>
              <a:rPr lang="en-RU" dirty="0">
                <a:latin typeface="Helvetica" pitchFamily="2" charset="0"/>
                <a:sym typeface="Calibri"/>
              </a:rPr>
              <a:t>Copy elision</a:t>
            </a:r>
          </a:p>
        </p:txBody>
      </p:sp>
      <p:sp>
        <p:nvSpPr>
          <p:cNvPr id="2" name="TextBox 1">
            <a:extLst>
              <a:ext uri="{FF2B5EF4-FFF2-40B4-BE49-F238E27FC236}">
                <a16:creationId xmlns:a16="http://schemas.microsoft.com/office/drawing/2014/main" id="{00C19525-E02C-9642-BE80-F3E4A729A796}"/>
              </a:ext>
            </a:extLst>
          </p:cNvPr>
          <p:cNvSpPr txBox="1"/>
          <p:nvPr/>
        </p:nvSpPr>
        <p:spPr>
          <a:xfrm>
            <a:off x="1120774" y="1751661"/>
            <a:ext cx="972629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latin typeface="Helvetica" pitchFamily="2" charset="0"/>
              </a:rPr>
              <a:t>Copy / move elision is an optimization in which the compiler can remove some calls to the copy constructor and destructor.</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3" name="TextBox 2">
            <a:extLst>
              <a:ext uri="{FF2B5EF4-FFF2-40B4-BE49-F238E27FC236}">
                <a16:creationId xmlns:a16="http://schemas.microsoft.com/office/drawing/2014/main" id="{B8B19238-2271-C845-B3CE-326874E3DABE}"/>
              </a:ext>
            </a:extLst>
          </p:cNvPr>
          <p:cNvSpPr txBox="1"/>
          <p:nvPr/>
        </p:nvSpPr>
        <p:spPr>
          <a:xfrm>
            <a:off x="1120774" y="2635121"/>
            <a:ext cx="972629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latin typeface="Helvetica" pitchFamily="2" charset="0"/>
              </a:rPr>
              <a:t>When returning from a function, using std::move() can reduce performance by limiting the compiler in Copy elision optimization, because the absence of a constructor is faster than a move constructor.</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pic>
        <p:nvPicPr>
          <p:cNvPr id="6" name="Picture 5">
            <a:extLst>
              <a:ext uri="{FF2B5EF4-FFF2-40B4-BE49-F238E27FC236}">
                <a16:creationId xmlns:a16="http://schemas.microsoft.com/office/drawing/2014/main" id="{D085519B-3FDF-A34B-8AF9-8A931FC0E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2568" y="3680594"/>
            <a:ext cx="5326863" cy="1120590"/>
          </a:xfrm>
          <a:prstGeom prst="rect">
            <a:avLst/>
          </a:prstGeom>
        </p:spPr>
      </p:pic>
      <p:sp>
        <p:nvSpPr>
          <p:cNvPr id="13" name="TextBox 12">
            <a:extLst>
              <a:ext uri="{FF2B5EF4-FFF2-40B4-BE49-F238E27FC236}">
                <a16:creationId xmlns:a16="http://schemas.microsoft.com/office/drawing/2014/main" id="{6C5552EA-E2C0-2B49-ADAA-9064BB8DEFA8}"/>
              </a:ext>
            </a:extLst>
          </p:cNvPr>
          <p:cNvSpPr txBox="1"/>
          <p:nvPr/>
        </p:nvSpPr>
        <p:spPr>
          <a:xfrm>
            <a:off x="4744595" y="4801184"/>
            <a:ext cx="247865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ic.5: Breaking copy elision</a:t>
            </a:r>
          </a:p>
        </p:txBody>
      </p:sp>
      <p:sp>
        <p:nvSpPr>
          <p:cNvPr id="7" name="TextBox 6">
            <a:extLst>
              <a:ext uri="{FF2B5EF4-FFF2-40B4-BE49-F238E27FC236}">
                <a16:creationId xmlns:a16="http://schemas.microsoft.com/office/drawing/2014/main" id="{A9E4AAF1-08DF-0040-9F96-101D990257F3}"/>
              </a:ext>
            </a:extLst>
          </p:cNvPr>
          <p:cNvSpPr txBox="1"/>
          <p:nvPr/>
        </p:nvSpPr>
        <p:spPr>
          <a:xfrm>
            <a:off x="1120774" y="5583220"/>
            <a:ext cx="733390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latin typeface="Helvetica" pitchFamily="2" charset="0"/>
              </a:rPr>
              <a:t>Here std::</a:t>
            </a:r>
            <a:r>
              <a:rPr lang="en-GB" dirty="0">
                <a:solidFill>
                  <a:srgbClr val="002060"/>
                </a:solidFill>
                <a:latin typeface="Helvetica" pitchFamily="2" charset="0"/>
              </a:rPr>
              <a:t>move</a:t>
            </a:r>
            <a:r>
              <a:rPr lang="en-GB" dirty="0">
                <a:latin typeface="Helvetica" pitchFamily="2" charset="0"/>
              </a:rPr>
              <a:t>(…) only slows down the code by adding an extra call to std::</a:t>
            </a:r>
            <a:r>
              <a:rPr lang="en-GB" dirty="0">
                <a:solidFill>
                  <a:srgbClr val="002060"/>
                </a:solidFill>
                <a:latin typeface="Helvetica" pitchFamily="2" charset="0"/>
              </a:rPr>
              <a:t>string</a:t>
            </a:r>
            <a:r>
              <a:rPr lang="en-GB" dirty="0">
                <a:latin typeface="Helvetica" pitchFamily="2" charset="0"/>
              </a:rPr>
              <a:t> (std::string&amp;&amp; other) and ~std::</a:t>
            </a:r>
            <a:r>
              <a:rPr lang="en-GB" dirty="0">
                <a:solidFill>
                  <a:srgbClr val="002060"/>
                </a:solidFill>
                <a:latin typeface="Helvetica" pitchFamily="2" charset="0"/>
              </a:rPr>
              <a:t>string</a:t>
            </a:r>
            <a:r>
              <a:rPr lang="en-GB" dirty="0">
                <a:latin typeface="Helvetica" pitchFamily="2" charset="0"/>
              </a:rPr>
              <a:t>().</a:t>
            </a:r>
            <a:endParaRPr kumimoji="0" lang="en-RU" b="0" i="0" u="none" strike="noStrike" cap="none" spc="0" normalizeH="0" baseline="0" dirty="0">
              <a:ln>
                <a:noFill/>
              </a:ln>
              <a:solidFill>
                <a:srgbClr val="323332"/>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378956500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pPr hangingPunct="0">
              <a:lnSpc>
                <a:spcPct val="100000"/>
              </a:lnSpc>
              <a:spcBef>
                <a:spcPts val="0"/>
              </a:spcBef>
              <a:buSzTx/>
            </a:pPr>
            <a:r>
              <a:rPr lang="en-RU" dirty="0">
                <a:latin typeface="Helvetica" pitchFamily="2" charset="0"/>
                <a:sym typeface="Calibri"/>
              </a:rPr>
              <a:t>RVO (Return Value Optimization)</a:t>
            </a:r>
          </a:p>
        </p:txBody>
      </p:sp>
      <p:sp>
        <p:nvSpPr>
          <p:cNvPr id="8" name="TextBox 7">
            <a:extLst>
              <a:ext uri="{FF2B5EF4-FFF2-40B4-BE49-F238E27FC236}">
                <a16:creationId xmlns:a16="http://schemas.microsoft.com/office/drawing/2014/main" id="{1C6E052E-E6BE-9040-B603-6EBBD7D403DA}"/>
              </a:ext>
            </a:extLst>
          </p:cNvPr>
          <p:cNvSpPr txBox="1"/>
          <p:nvPr/>
        </p:nvSpPr>
        <p:spPr>
          <a:xfrm>
            <a:off x="1120775" y="2924571"/>
            <a:ext cx="1376337"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2400" b="0" i="0" u="none" strike="noStrike" cap="none" spc="0" normalizeH="0" baseline="0" dirty="0">
                <a:ln>
                  <a:noFill/>
                </a:ln>
                <a:solidFill>
                  <a:srgbClr val="323332"/>
                </a:solidFill>
                <a:effectLst/>
                <a:uFillTx/>
                <a:latin typeface="Helvetica" pitchFamily="2" charset="0"/>
                <a:ea typeface="+mj-ea"/>
                <a:cs typeface="+mj-cs"/>
                <a:sym typeface="Calibri"/>
              </a:rPr>
              <a:t>Example:</a:t>
            </a:r>
          </a:p>
        </p:txBody>
      </p:sp>
      <p:sp>
        <p:nvSpPr>
          <p:cNvPr id="11" name="TextBox 10">
            <a:extLst>
              <a:ext uri="{FF2B5EF4-FFF2-40B4-BE49-F238E27FC236}">
                <a16:creationId xmlns:a16="http://schemas.microsoft.com/office/drawing/2014/main" id="{3AB33F15-5949-2F4C-8F6D-344AA2D2492D}"/>
              </a:ext>
            </a:extLst>
          </p:cNvPr>
          <p:cNvSpPr txBox="1"/>
          <p:nvPr/>
        </p:nvSpPr>
        <p:spPr>
          <a:xfrm>
            <a:off x="6713710" y="4963431"/>
            <a:ext cx="499154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rgbClr val="00B050"/>
                </a:solidFill>
                <a:latin typeface="Helvetica" pitchFamily="2" charset="0"/>
                <a:ea typeface="+mj-ea"/>
                <a:cs typeface="+mj-cs"/>
                <a:sym typeface="Calibri"/>
              </a:rPr>
              <a:t>C++11: No copy or move constructor calls. Pure magic.</a:t>
            </a:r>
            <a:endParaRPr kumimoji="0" lang="en-RU" sz="1800" b="0" i="0" u="none" strike="noStrike" cap="none" spc="0" normalizeH="0" baseline="0" dirty="0">
              <a:ln>
                <a:noFill/>
              </a:ln>
              <a:solidFill>
                <a:srgbClr val="00B050"/>
              </a:solidFill>
              <a:effectLst/>
              <a:uFillTx/>
              <a:latin typeface="Helvetica" pitchFamily="2" charset="0"/>
              <a:ea typeface="+mj-ea"/>
              <a:cs typeface="+mj-cs"/>
              <a:sym typeface="Calibri"/>
            </a:endParaRPr>
          </a:p>
        </p:txBody>
      </p:sp>
      <p:sp>
        <p:nvSpPr>
          <p:cNvPr id="12" name="TextBox 11">
            <a:extLst>
              <a:ext uri="{FF2B5EF4-FFF2-40B4-BE49-F238E27FC236}">
                <a16:creationId xmlns:a16="http://schemas.microsoft.com/office/drawing/2014/main" id="{114C3353-C2B4-D04E-AC53-721C3848A619}"/>
              </a:ext>
            </a:extLst>
          </p:cNvPr>
          <p:cNvSpPr txBox="1"/>
          <p:nvPr/>
        </p:nvSpPr>
        <p:spPr>
          <a:xfrm>
            <a:off x="1135779" y="4963431"/>
            <a:ext cx="536300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rgbClr val="FF0000"/>
                </a:solidFill>
                <a:latin typeface="Helvetica" pitchFamily="2" charset="0"/>
                <a:ea typeface="+mj-ea"/>
                <a:cs typeface="+mj-cs"/>
                <a:sym typeface="Calibri"/>
              </a:rPr>
              <a:t>C++07: Temp object will be constructed, then the returned and used as an lvalue for copy constructor.</a:t>
            </a:r>
          </a:p>
        </p:txBody>
      </p:sp>
      <p:sp>
        <p:nvSpPr>
          <p:cNvPr id="5" name="TextBox 4">
            <a:extLst>
              <a:ext uri="{FF2B5EF4-FFF2-40B4-BE49-F238E27FC236}">
                <a16:creationId xmlns:a16="http://schemas.microsoft.com/office/drawing/2014/main" id="{BC97F485-FD80-5849-9AD9-B5B3F518A8B9}"/>
              </a:ext>
            </a:extLst>
          </p:cNvPr>
          <p:cNvSpPr txBox="1"/>
          <p:nvPr/>
        </p:nvSpPr>
        <p:spPr>
          <a:xfrm>
            <a:off x="1120775" y="1728824"/>
            <a:ext cx="1033908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Omits calling the copy constructor when an object is getting assigned to a temporary return value of a function.</a:t>
            </a:r>
          </a:p>
        </p:txBody>
      </p:sp>
      <p:sp>
        <p:nvSpPr>
          <p:cNvPr id="14" name="TextBox 13">
            <a:extLst>
              <a:ext uri="{FF2B5EF4-FFF2-40B4-BE49-F238E27FC236}">
                <a16:creationId xmlns:a16="http://schemas.microsoft.com/office/drawing/2014/main" id="{FCA016F8-B1E7-7542-8E46-66704B042327}"/>
              </a:ext>
            </a:extLst>
          </p:cNvPr>
          <p:cNvSpPr txBox="1"/>
          <p:nvPr/>
        </p:nvSpPr>
        <p:spPr>
          <a:xfrm>
            <a:off x="1135779" y="3487465"/>
            <a:ext cx="6517167"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solidFill>
                  <a:srgbClr val="323332"/>
                </a:solidFill>
                <a:latin typeface="Helvetica" pitchFamily="2" charset="0"/>
                <a:sym typeface="Calibri"/>
              </a:rPr>
              <a:t>s</a:t>
            </a:r>
            <a:r>
              <a:rPr lang="en-RU" dirty="0">
                <a:solidFill>
                  <a:srgbClr val="323332"/>
                </a:solidFill>
                <a:latin typeface="Helvetica" pitchFamily="2" charset="0"/>
                <a:sym typeface="Calibri"/>
              </a:rPr>
              <a:t>td::</a:t>
            </a:r>
            <a:r>
              <a:rPr lang="en-RU" dirty="0">
                <a:solidFill>
                  <a:srgbClr val="002060"/>
                </a:solidFill>
                <a:latin typeface="Helvetica" pitchFamily="2" charset="0"/>
                <a:sym typeface="Calibri"/>
              </a:rPr>
              <a:t>vector</a:t>
            </a:r>
            <a:r>
              <a:rPr lang="en-RU" dirty="0">
                <a:solidFill>
                  <a:srgbClr val="323332"/>
                </a:solidFill>
                <a:latin typeface="Helvetica" pitchFamily="2" charset="0"/>
                <a:sym typeface="Calibri"/>
              </a:rPr>
              <a:t>&lt;int&gt;</a:t>
            </a:r>
            <a:r>
              <a:rPr lang="en-GB" dirty="0">
                <a:solidFill>
                  <a:srgbClr val="323332"/>
                </a:solidFill>
                <a:latin typeface="Helvetica" pitchFamily="2" charset="0"/>
                <a:ea typeface="+mj-ea"/>
                <a:cs typeface="+mj-cs"/>
                <a:sym typeface="Calibri"/>
              </a:rPr>
              <a:t> </a:t>
            </a:r>
            <a:r>
              <a:rPr lang="en-GB" dirty="0" err="1">
                <a:solidFill>
                  <a:srgbClr val="323332"/>
                </a:solidFill>
                <a:latin typeface="Helvetica" pitchFamily="2" charset="0"/>
                <a:ea typeface="+mj-ea"/>
                <a:cs typeface="+mj-cs"/>
                <a:sym typeface="Calibri"/>
              </a:rPr>
              <a:t>get_big_vec</a:t>
            </a:r>
            <a:r>
              <a:rPr lang="en-GB" dirty="0">
                <a:solidFill>
                  <a:srgbClr val="323332"/>
                </a:solidFill>
                <a:latin typeface="Helvetica" pitchFamily="2" charset="0"/>
                <a:ea typeface="+mj-ea"/>
                <a:cs typeface="+mj-cs"/>
                <a:sym typeface="Calibri"/>
              </a:rPr>
              <a:t> () </a:t>
            </a:r>
            <a:r>
              <a:rPr lang="en-RU" dirty="0">
                <a:latin typeface="Helvetica" pitchFamily="2" charset="0"/>
              </a:rPr>
              <a:t>{ return std::</a:t>
            </a:r>
            <a:r>
              <a:rPr lang="en-RU" dirty="0">
                <a:solidFill>
                  <a:srgbClr val="002060"/>
                </a:solidFill>
                <a:latin typeface="Helvetica" pitchFamily="2" charset="0"/>
              </a:rPr>
              <a:t>vector</a:t>
            </a:r>
            <a:r>
              <a:rPr lang="en-RU" dirty="0">
                <a:latin typeface="Helvetica" pitchFamily="2" charset="0"/>
              </a:rPr>
              <a:t>&lt;int&gt;(1000); }</a:t>
            </a:r>
          </a:p>
          <a:p>
            <a:pPr hangingPunct="0"/>
            <a:endParaRPr lang="en-RU" dirty="0">
              <a:solidFill>
                <a:srgbClr val="323332"/>
              </a:solidFill>
              <a:latin typeface="Helvetica" pitchFamily="2" charset="0"/>
              <a:ea typeface="+mj-ea"/>
              <a:cs typeface="+mj-cs"/>
              <a:sym typeface="Calibri"/>
            </a:endParaRPr>
          </a:p>
          <a:p>
            <a:pPr hangingPunct="0"/>
            <a:r>
              <a:rPr lang="en-GB" dirty="0">
                <a:solidFill>
                  <a:srgbClr val="323332"/>
                </a:solidFill>
                <a:latin typeface="Helvetica" pitchFamily="2" charset="0"/>
                <a:ea typeface="+mj-ea"/>
                <a:cs typeface="+mj-cs"/>
                <a:sym typeface="Calibri"/>
              </a:rPr>
              <a:t>i</a:t>
            </a:r>
            <a:r>
              <a:rPr lang="en-RU" dirty="0">
                <a:solidFill>
                  <a:srgbClr val="323332"/>
                </a:solidFill>
                <a:latin typeface="Helvetica" pitchFamily="2" charset="0"/>
                <a:ea typeface="+mj-ea"/>
                <a:cs typeface="+mj-cs"/>
                <a:sym typeface="Calibri"/>
              </a:rPr>
              <a:t>nt main () </a:t>
            </a:r>
            <a:r>
              <a:rPr lang="en-RU" dirty="0">
                <a:latin typeface="Helvetica" pitchFamily="2" charset="0"/>
              </a:rPr>
              <a:t>{</a:t>
            </a:r>
            <a:endParaRPr lang="en-RU" dirty="0">
              <a:solidFill>
                <a:srgbClr val="323332"/>
              </a:solidFill>
              <a:latin typeface="Helvetica" pitchFamily="2" charset="0"/>
              <a:ea typeface="+mj-ea"/>
              <a:cs typeface="+mj-cs"/>
              <a:sym typeface="Calibri"/>
            </a:endParaRPr>
          </a:p>
          <a:p>
            <a:pPr hangingPunct="0"/>
            <a:r>
              <a:rPr lang="en-GB" dirty="0">
                <a:solidFill>
                  <a:srgbClr val="323332"/>
                </a:solidFill>
                <a:latin typeface="Helvetica" pitchFamily="2" charset="0"/>
                <a:ea typeface="+mj-ea"/>
                <a:cs typeface="+mj-cs"/>
                <a:sym typeface="Calibri"/>
              </a:rPr>
              <a:t>    s</a:t>
            </a:r>
            <a:r>
              <a:rPr lang="en-RU" dirty="0">
                <a:solidFill>
                  <a:srgbClr val="323332"/>
                </a:solidFill>
                <a:latin typeface="Helvetica" pitchFamily="2" charset="0"/>
                <a:ea typeface="+mj-ea"/>
                <a:cs typeface="+mj-cs"/>
                <a:sym typeface="Calibri"/>
              </a:rPr>
              <a:t>td::</a:t>
            </a:r>
            <a:r>
              <a:rPr lang="en-RU" dirty="0">
                <a:solidFill>
                  <a:srgbClr val="002060"/>
                </a:solidFill>
                <a:latin typeface="Helvetica" pitchFamily="2" charset="0"/>
                <a:ea typeface="+mj-ea"/>
                <a:cs typeface="+mj-cs"/>
                <a:sym typeface="Calibri"/>
              </a:rPr>
              <a:t>vector</a:t>
            </a:r>
            <a:r>
              <a:rPr lang="en-RU" dirty="0">
                <a:solidFill>
                  <a:srgbClr val="323332"/>
                </a:solidFill>
                <a:latin typeface="Helvetica" pitchFamily="2" charset="0"/>
                <a:ea typeface="+mj-ea"/>
                <a:cs typeface="+mj-cs"/>
                <a:sym typeface="Calibri"/>
              </a:rPr>
              <a:t>&lt;int&gt; vec = get_big_vec();</a:t>
            </a:r>
          </a:p>
          <a:p>
            <a:pPr hangingPunct="0"/>
            <a:r>
              <a:rPr lang="en-RU" dirty="0">
                <a:solidFill>
                  <a:srgbClr val="323332"/>
                </a:solidFill>
                <a:latin typeface="Helvetica" pitchFamily="2" charset="0"/>
                <a:ea typeface="+mj-ea"/>
                <a:cs typeface="+mj-cs"/>
                <a:sym typeface="Calibri"/>
              </a:rPr>
              <a:t>}</a:t>
            </a:r>
            <a:endParaRPr lang="en-GB" dirty="0">
              <a:solidFill>
                <a:srgbClr val="323332"/>
              </a:solidFill>
              <a:latin typeface="Helvetica" pitchFamily="2" charset="0"/>
              <a:ea typeface="+mj-ea"/>
              <a:cs typeface="+mj-cs"/>
              <a:sym typeface="Calibri"/>
            </a:endParaRPr>
          </a:p>
        </p:txBody>
      </p:sp>
    </p:spTree>
    <p:extLst>
      <p:ext uri="{BB962C8B-B14F-4D97-AF65-F5344CB8AC3E}">
        <p14:creationId xmlns:p14="http://schemas.microsoft.com/office/powerpoint/2010/main" val="402590067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fontScale="92500"/>
          </a:bodyPr>
          <a:lstStyle/>
          <a:p>
            <a:pPr hangingPunct="0">
              <a:lnSpc>
                <a:spcPct val="100000"/>
              </a:lnSpc>
              <a:spcBef>
                <a:spcPts val="0"/>
              </a:spcBef>
              <a:buSzTx/>
            </a:pPr>
            <a:r>
              <a:rPr lang="en-RU" dirty="0">
                <a:latin typeface="Helvetica" pitchFamily="2" charset="0"/>
                <a:sym typeface="Calibri"/>
              </a:rPr>
              <a:t>NRVO (Named Return Value Optimization)</a:t>
            </a:r>
          </a:p>
        </p:txBody>
      </p:sp>
      <p:sp>
        <p:nvSpPr>
          <p:cNvPr id="8" name="TextBox 7">
            <a:extLst>
              <a:ext uri="{FF2B5EF4-FFF2-40B4-BE49-F238E27FC236}">
                <a16:creationId xmlns:a16="http://schemas.microsoft.com/office/drawing/2014/main" id="{1C6E052E-E6BE-9040-B603-6EBBD7D403DA}"/>
              </a:ext>
            </a:extLst>
          </p:cNvPr>
          <p:cNvSpPr txBox="1"/>
          <p:nvPr/>
        </p:nvSpPr>
        <p:spPr>
          <a:xfrm>
            <a:off x="1120775" y="2303046"/>
            <a:ext cx="1376337"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2400" b="0" i="0" u="none" strike="noStrike" cap="none" spc="0" normalizeH="0" baseline="0" dirty="0">
                <a:ln>
                  <a:noFill/>
                </a:ln>
                <a:solidFill>
                  <a:srgbClr val="323332"/>
                </a:solidFill>
                <a:effectLst/>
                <a:uFillTx/>
                <a:latin typeface="Helvetica" pitchFamily="2" charset="0"/>
                <a:ea typeface="+mj-ea"/>
                <a:cs typeface="+mj-cs"/>
                <a:sym typeface="Calibri"/>
              </a:rPr>
              <a:t>Example:</a:t>
            </a:r>
          </a:p>
        </p:txBody>
      </p:sp>
      <p:sp>
        <p:nvSpPr>
          <p:cNvPr id="11" name="TextBox 10">
            <a:extLst>
              <a:ext uri="{FF2B5EF4-FFF2-40B4-BE49-F238E27FC236}">
                <a16:creationId xmlns:a16="http://schemas.microsoft.com/office/drawing/2014/main" id="{3AB33F15-5949-2F4C-8F6D-344AA2D2492D}"/>
              </a:ext>
            </a:extLst>
          </p:cNvPr>
          <p:cNvSpPr txBox="1"/>
          <p:nvPr/>
        </p:nvSpPr>
        <p:spPr>
          <a:xfrm>
            <a:off x="6699640" y="5275493"/>
            <a:ext cx="499154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RU" dirty="0">
                <a:solidFill>
                  <a:srgbClr val="00B050"/>
                </a:solidFill>
                <a:latin typeface="Helvetica" pitchFamily="2" charset="0"/>
                <a:sym typeface="Calibri"/>
              </a:rPr>
              <a:t>C++11: No copy or move constructor calls. Pure magic.</a:t>
            </a:r>
          </a:p>
        </p:txBody>
      </p:sp>
      <p:sp>
        <p:nvSpPr>
          <p:cNvPr id="12" name="TextBox 11">
            <a:extLst>
              <a:ext uri="{FF2B5EF4-FFF2-40B4-BE49-F238E27FC236}">
                <a16:creationId xmlns:a16="http://schemas.microsoft.com/office/drawing/2014/main" id="{114C3353-C2B4-D04E-AC53-721C3848A619}"/>
              </a:ext>
            </a:extLst>
          </p:cNvPr>
          <p:cNvSpPr txBox="1"/>
          <p:nvPr/>
        </p:nvSpPr>
        <p:spPr>
          <a:xfrm>
            <a:off x="1121709" y="5275493"/>
            <a:ext cx="536300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rgbClr val="FF0000"/>
                </a:solidFill>
                <a:latin typeface="Helvetica" pitchFamily="2" charset="0"/>
                <a:ea typeface="+mj-ea"/>
                <a:cs typeface="+mj-cs"/>
                <a:sym typeface="Calibri"/>
              </a:rPr>
              <a:t>C++07: Object will be constructed, then the returned and used as an lvalue for copy constructor.</a:t>
            </a:r>
          </a:p>
        </p:txBody>
      </p:sp>
      <p:sp>
        <p:nvSpPr>
          <p:cNvPr id="5" name="TextBox 4">
            <a:extLst>
              <a:ext uri="{FF2B5EF4-FFF2-40B4-BE49-F238E27FC236}">
                <a16:creationId xmlns:a16="http://schemas.microsoft.com/office/drawing/2014/main" id="{BC97F485-FD80-5849-9AD9-B5B3F518A8B9}"/>
              </a:ext>
            </a:extLst>
          </p:cNvPr>
          <p:cNvSpPr txBox="1"/>
          <p:nvPr/>
        </p:nvSpPr>
        <p:spPr>
          <a:xfrm>
            <a:off x="1120775" y="1623016"/>
            <a:ext cx="1033908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Same as an RVO, but works for named (non-temp) objects.</a:t>
            </a:r>
          </a:p>
        </p:txBody>
      </p:sp>
      <p:sp>
        <p:nvSpPr>
          <p:cNvPr id="14" name="TextBox 13">
            <a:extLst>
              <a:ext uri="{FF2B5EF4-FFF2-40B4-BE49-F238E27FC236}">
                <a16:creationId xmlns:a16="http://schemas.microsoft.com/office/drawing/2014/main" id="{FCA016F8-B1E7-7542-8E46-66704B042327}"/>
              </a:ext>
            </a:extLst>
          </p:cNvPr>
          <p:cNvSpPr txBox="1"/>
          <p:nvPr/>
        </p:nvSpPr>
        <p:spPr>
          <a:xfrm>
            <a:off x="1135779" y="2865940"/>
            <a:ext cx="4074190"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solidFill>
                  <a:srgbClr val="323332"/>
                </a:solidFill>
                <a:latin typeface="Helvetica" pitchFamily="2" charset="0"/>
                <a:ea typeface="+mj-ea"/>
                <a:cs typeface="+mj-cs"/>
                <a:sym typeface="Calibri"/>
              </a:rPr>
              <a:t>void </a:t>
            </a:r>
            <a:r>
              <a:rPr lang="en-GB" dirty="0" err="1">
                <a:solidFill>
                  <a:srgbClr val="323332"/>
                </a:solidFill>
                <a:latin typeface="Helvetica" pitchFamily="2" charset="0"/>
                <a:ea typeface="+mj-ea"/>
                <a:cs typeface="+mj-cs"/>
                <a:sym typeface="Calibri"/>
              </a:rPr>
              <a:t>get_big_vec</a:t>
            </a:r>
            <a:r>
              <a:rPr lang="en-GB" dirty="0">
                <a:solidFill>
                  <a:srgbClr val="323332"/>
                </a:solidFill>
                <a:latin typeface="Helvetica" pitchFamily="2" charset="0"/>
                <a:ea typeface="+mj-ea"/>
                <a:cs typeface="+mj-cs"/>
                <a:sym typeface="Calibri"/>
              </a:rPr>
              <a:t> () </a:t>
            </a:r>
            <a:r>
              <a:rPr lang="en-RU" dirty="0">
                <a:latin typeface="Helvetica" pitchFamily="2" charset="0"/>
              </a:rPr>
              <a:t>{</a:t>
            </a:r>
          </a:p>
          <a:p>
            <a:pPr hangingPunct="0"/>
            <a:r>
              <a:rPr lang="en-RU" dirty="0">
                <a:latin typeface="Helvetica" pitchFamily="2" charset="0"/>
              </a:rPr>
              <a:t>    std::</a:t>
            </a:r>
            <a:r>
              <a:rPr lang="en-RU" dirty="0">
                <a:solidFill>
                  <a:srgbClr val="002060"/>
                </a:solidFill>
                <a:latin typeface="Helvetica" pitchFamily="2" charset="0"/>
              </a:rPr>
              <a:t>vector</a:t>
            </a:r>
            <a:r>
              <a:rPr lang="en-RU" dirty="0">
                <a:latin typeface="Helvetica" pitchFamily="2" charset="0"/>
              </a:rPr>
              <a:t>&lt;int&gt; vec(1000);</a:t>
            </a:r>
          </a:p>
          <a:p>
            <a:pPr hangingPunct="0"/>
            <a:r>
              <a:rPr lang="en-RU" dirty="0">
                <a:latin typeface="Helvetica" pitchFamily="2" charset="0"/>
              </a:rPr>
              <a:t>    return vec;</a:t>
            </a:r>
          </a:p>
          <a:p>
            <a:pPr hangingPunct="0"/>
            <a:r>
              <a:rPr lang="en-RU" dirty="0">
                <a:latin typeface="Helvetica" pitchFamily="2" charset="0"/>
              </a:rPr>
              <a:t>}</a:t>
            </a:r>
          </a:p>
          <a:p>
            <a:pPr hangingPunct="0"/>
            <a:endParaRPr lang="en-RU" dirty="0">
              <a:solidFill>
                <a:srgbClr val="323332"/>
              </a:solidFill>
              <a:latin typeface="Helvetica" pitchFamily="2" charset="0"/>
              <a:ea typeface="+mj-ea"/>
              <a:cs typeface="+mj-cs"/>
              <a:sym typeface="Calibri"/>
            </a:endParaRPr>
          </a:p>
          <a:p>
            <a:pPr hangingPunct="0"/>
            <a:r>
              <a:rPr lang="en-GB" dirty="0">
                <a:solidFill>
                  <a:srgbClr val="323332"/>
                </a:solidFill>
                <a:latin typeface="Helvetica" pitchFamily="2" charset="0"/>
                <a:ea typeface="+mj-ea"/>
                <a:cs typeface="+mj-cs"/>
                <a:sym typeface="Calibri"/>
              </a:rPr>
              <a:t>i</a:t>
            </a:r>
            <a:r>
              <a:rPr lang="en-RU" dirty="0">
                <a:solidFill>
                  <a:srgbClr val="323332"/>
                </a:solidFill>
                <a:latin typeface="Helvetica" pitchFamily="2" charset="0"/>
                <a:ea typeface="+mj-ea"/>
                <a:cs typeface="+mj-cs"/>
                <a:sym typeface="Calibri"/>
              </a:rPr>
              <a:t>nt main () </a:t>
            </a:r>
            <a:r>
              <a:rPr lang="en-RU" dirty="0">
                <a:latin typeface="Helvetica" pitchFamily="2" charset="0"/>
              </a:rPr>
              <a:t>{</a:t>
            </a:r>
            <a:endParaRPr lang="en-RU" dirty="0">
              <a:solidFill>
                <a:srgbClr val="323332"/>
              </a:solidFill>
              <a:latin typeface="Helvetica" pitchFamily="2" charset="0"/>
              <a:ea typeface="+mj-ea"/>
              <a:cs typeface="+mj-cs"/>
              <a:sym typeface="Calibri"/>
            </a:endParaRPr>
          </a:p>
          <a:p>
            <a:pPr hangingPunct="0"/>
            <a:r>
              <a:rPr lang="en-GB" dirty="0">
                <a:solidFill>
                  <a:srgbClr val="323332"/>
                </a:solidFill>
                <a:latin typeface="Helvetica" pitchFamily="2" charset="0"/>
                <a:ea typeface="+mj-ea"/>
                <a:cs typeface="+mj-cs"/>
                <a:sym typeface="Calibri"/>
              </a:rPr>
              <a:t>    s</a:t>
            </a:r>
            <a:r>
              <a:rPr lang="en-RU" dirty="0">
                <a:solidFill>
                  <a:srgbClr val="323332"/>
                </a:solidFill>
                <a:latin typeface="Helvetica" pitchFamily="2" charset="0"/>
                <a:ea typeface="+mj-ea"/>
                <a:cs typeface="+mj-cs"/>
                <a:sym typeface="Calibri"/>
              </a:rPr>
              <a:t>td::</a:t>
            </a:r>
            <a:r>
              <a:rPr lang="en-RU" dirty="0">
                <a:solidFill>
                  <a:srgbClr val="002060"/>
                </a:solidFill>
                <a:latin typeface="Helvetica" pitchFamily="2" charset="0"/>
                <a:ea typeface="+mj-ea"/>
                <a:cs typeface="+mj-cs"/>
                <a:sym typeface="Calibri"/>
              </a:rPr>
              <a:t>vector</a:t>
            </a:r>
            <a:r>
              <a:rPr lang="en-RU" dirty="0">
                <a:solidFill>
                  <a:srgbClr val="323332"/>
                </a:solidFill>
                <a:latin typeface="Helvetica" pitchFamily="2" charset="0"/>
                <a:ea typeface="+mj-ea"/>
                <a:cs typeface="+mj-cs"/>
                <a:sym typeface="Calibri"/>
              </a:rPr>
              <a:t>&lt;int&gt; vec = get_big_vec();</a:t>
            </a:r>
          </a:p>
          <a:p>
            <a:pPr hangingPunct="0"/>
            <a:r>
              <a:rPr lang="en-RU" dirty="0">
                <a:solidFill>
                  <a:srgbClr val="323332"/>
                </a:solidFill>
                <a:latin typeface="Helvetica" pitchFamily="2" charset="0"/>
                <a:ea typeface="+mj-ea"/>
                <a:cs typeface="+mj-cs"/>
                <a:sym typeface="Calibri"/>
              </a:rPr>
              <a:t>}</a:t>
            </a:r>
            <a:endParaRPr lang="en-GB" dirty="0">
              <a:solidFill>
                <a:srgbClr val="323332"/>
              </a:solidFill>
              <a:latin typeface="Helvetica" pitchFamily="2" charset="0"/>
              <a:ea typeface="+mj-ea"/>
              <a:cs typeface="+mj-cs"/>
              <a:sym typeface="Calibri"/>
            </a:endParaRPr>
          </a:p>
        </p:txBody>
      </p:sp>
    </p:spTree>
    <p:extLst>
      <p:ext uri="{BB962C8B-B14F-4D97-AF65-F5344CB8AC3E}">
        <p14:creationId xmlns:p14="http://schemas.microsoft.com/office/powerpoint/2010/main" val="172684062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19C9823-5AD0-FB48-A1DF-B530798D6BF2}"/>
              </a:ext>
            </a:extLst>
          </p:cNvPr>
          <p:cNvSpPr>
            <a:spLocks noGrp="1"/>
          </p:cNvSpPr>
          <p:nvPr>
            <p:ph type="body" sz="quarter" idx="13"/>
          </p:nvPr>
        </p:nvSpPr>
        <p:spPr/>
        <p:txBody>
          <a:bodyPr/>
          <a:lstStyle/>
          <a:p>
            <a:r>
              <a:rPr lang="en-RU" dirty="0"/>
              <a:t>Complete and incomplete types</a:t>
            </a:r>
          </a:p>
        </p:txBody>
      </p:sp>
      <p:sp>
        <p:nvSpPr>
          <p:cNvPr id="2" name="TextBox 1">
            <a:extLst>
              <a:ext uri="{FF2B5EF4-FFF2-40B4-BE49-F238E27FC236}">
                <a16:creationId xmlns:a16="http://schemas.microsoft.com/office/drawing/2014/main" id="{283CD370-0EEF-724B-BC4D-0FD70DA08A49}"/>
              </a:ext>
            </a:extLst>
          </p:cNvPr>
          <p:cNvSpPr txBox="1"/>
          <p:nvPr/>
        </p:nvSpPr>
        <p:spPr>
          <a:xfrm>
            <a:off x="1120775" y="1828800"/>
            <a:ext cx="4711989" cy="48013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kumimoji="0" lang="en-RU" b="1" strike="noStrike" cap="none" spc="0" normalizeH="0" baseline="0" dirty="0">
                <a:ln>
                  <a:noFill/>
                </a:ln>
                <a:solidFill>
                  <a:schemeClr val="accent4"/>
                </a:solidFill>
                <a:effectLst/>
                <a:uFillTx/>
                <a:latin typeface="Helvetica" pitchFamily="2" charset="0"/>
                <a:ea typeface="+mj-ea"/>
                <a:cs typeface="+mj-cs"/>
                <a:sym typeface="Calibri"/>
              </a:rPr>
              <a:t>Definition</a:t>
            </a:r>
            <a:r>
              <a:rPr kumimoji="0" lang="en-RU" strike="noStrike" cap="none" spc="0" normalizeH="0" baseline="0" dirty="0">
                <a:ln>
                  <a:noFill/>
                </a:ln>
                <a:solidFill>
                  <a:schemeClr val="accent4"/>
                </a:solidFill>
                <a:effectLst/>
                <a:uFillTx/>
                <a:latin typeface="Helvetica" pitchFamily="2" charset="0"/>
                <a:ea typeface="+mj-ea"/>
                <a:cs typeface="+mj-cs"/>
                <a:sym typeface="Calibri"/>
              </a:rPr>
              <a:t>: </a:t>
            </a:r>
            <a:r>
              <a:rPr lang="en-GB" dirty="0">
                <a:solidFill>
                  <a:schemeClr val="accent4"/>
                </a:solidFill>
                <a:latin typeface="Helvetica" pitchFamily="2" charset="0"/>
              </a:rPr>
              <a:t>The following types are </a:t>
            </a:r>
            <a:r>
              <a:rPr lang="en-GB" b="1" dirty="0">
                <a:solidFill>
                  <a:schemeClr val="accent4"/>
                </a:solidFill>
                <a:latin typeface="Helvetica" pitchFamily="2" charset="0"/>
              </a:rPr>
              <a:t>incomplete type</a:t>
            </a:r>
            <a:r>
              <a:rPr lang="en-GB" dirty="0">
                <a:solidFill>
                  <a:schemeClr val="accent4"/>
                </a:solidFill>
                <a:latin typeface="Helvetica" pitchFamily="2" charset="0"/>
              </a:rPr>
              <a:t>s:</a:t>
            </a:r>
          </a:p>
          <a:p>
            <a:pPr hangingPunct="0"/>
            <a:endParaRPr kumimoji="0" lang="en-GB" strike="noStrike" cap="none" spc="0" normalizeH="0" baseline="0" dirty="0">
              <a:ln>
                <a:noFill/>
              </a:ln>
              <a:solidFill>
                <a:schemeClr val="accent4"/>
              </a:solidFill>
              <a:effectLst/>
              <a:uFillTx/>
              <a:latin typeface="Helvetica" pitchFamily="2" charset="0"/>
              <a:ea typeface="+mj-ea"/>
              <a:cs typeface="+mj-cs"/>
              <a:sym typeface="Calibri"/>
            </a:endParaRPr>
          </a:p>
          <a:p>
            <a:pPr marL="285750" indent="-285750">
              <a:buFont typeface="Arial" panose="020B0604020202020204" pitchFamily="34" charset="0"/>
              <a:buChar char="•"/>
            </a:pPr>
            <a:r>
              <a:rPr lang="en-GB" dirty="0">
                <a:solidFill>
                  <a:schemeClr val="accent4"/>
                </a:solidFill>
                <a:latin typeface="Helvetica" pitchFamily="2" charset="0"/>
              </a:rPr>
              <a:t>the type void (possibly </a:t>
            </a:r>
            <a:r>
              <a:rPr lang="en-GB" dirty="0" err="1">
                <a:solidFill>
                  <a:schemeClr val="accent4"/>
                </a:solidFill>
                <a:latin typeface="Helvetica" pitchFamily="2" charset="0"/>
              </a:rPr>
              <a:t>const</a:t>
            </a:r>
            <a:r>
              <a:rPr lang="en-GB" dirty="0">
                <a:solidFill>
                  <a:schemeClr val="accent4"/>
                </a:solidFill>
                <a:latin typeface="Helvetica" pitchFamily="2" charset="0"/>
              </a:rPr>
              <a:t>-qualified);</a:t>
            </a:r>
          </a:p>
          <a:p>
            <a:pPr marL="285750" indent="-285750">
              <a:buFont typeface="Arial" panose="020B0604020202020204" pitchFamily="34" charset="0"/>
              <a:buChar char="•"/>
            </a:pPr>
            <a:r>
              <a:rPr lang="en-GB" dirty="0">
                <a:solidFill>
                  <a:schemeClr val="accent4"/>
                </a:solidFill>
                <a:latin typeface="Helvetica" pitchFamily="2" charset="0"/>
              </a:rPr>
              <a:t>incompletely-defined object types:</a:t>
            </a:r>
          </a:p>
          <a:p>
            <a:pPr marL="742950" lvl="1" indent="-285750">
              <a:buFont typeface="Arial" panose="020B0604020202020204" pitchFamily="34" charset="0"/>
              <a:buChar char="•"/>
            </a:pPr>
            <a:r>
              <a:rPr lang="en-GB" dirty="0">
                <a:solidFill>
                  <a:schemeClr val="accent4"/>
                </a:solidFill>
                <a:latin typeface="Helvetica" pitchFamily="2" charset="0"/>
              </a:rPr>
              <a:t>class type that has been declared (e.g. by forward declaration) but not defined;</a:t>
            </a:r>
          </a:p>
          <a:p>
            <a:pPr marL="742950" lvl="1" indent="-285750">
              <a:buFont typeface="Arial" panose="020B0604020202020204" pitchFamily="34" charset="0"/>
              <a:buChar char="•"/>
            </a:pPr>
            <a:r>
              <a:rPr lang="en-GB" dirty="0">
                <a:solidFill>
                  <a:schemeClr val="accent4"/>
                </a:solidFill>
                <a:latin typeface="Helvetica" pitchFamily="2" charset="0"/>
              </a:rPr>
              <a:t>array of an unknown bound (for example: </a:t>
            </a:r>
            <a:r>
              <a:rPr lang="en-GB" dirty="0">
                <a:solidFill>
                  <a:srgbClr val="000080"/>
                </a:solidFill>
                <a:latin typeface="Helvetica" pitchFamily="2" charset="0"/>
              </a:rPr>
              <a:t>int x</a:t>
            </a:r>
            <a:r>
              <a:rPr lang="ru-RU" dirty="0">
                <a:solidFill>
                  <a:srgbClr val="000080"/>
                </a:solidFill>
                <a:latin typeface="Helvetica" pitchFamily="2" charset="0"/>
              </a:rPr>
              <a:t>[</a:t>
            </a:r>
            <a:r>
              <a:rPr lang="en-US" dirty="0">
                <a:solidFill>
                  <a:srgbClr val="000080"/>
                </a:solidFill>
                <a:latin typeface="Helvetica" pitchFamily="2" charset="0"/>
              </a:rPr>
              <a:t>]</a:t>
            </a:r>
            <a:r>
              <a:rPr lang="en-GB" dirty="0">
                <a:solidFill>
                  <a:schemeClr val="accent4"/>
                </a:solidFill>
                <a:latin typeface="Helvetica" pitchFamily="2" charset="0"/>
              </a:rPr>
              <a:t>);</a:t>
            </a:r>
          </a:p>
          <a:p>
            <a:pPr marL="742950" lvl="1" indent="-285750">
              <a:buFont typeface="Arial" panose="020B0604020202020204" pitchFamily="34" charset="0"/>
              <a:buChar char="•"/>
            </a:pPr>
            <a:r>
              <a:rPr lang="en-GB" dirty="0">
                <a:solidFill>
                  <a:schemeClr val="accent4"/>
                </a:solidFill>
                <a:latin typeface="Helvetica" pitchFamily="2" charset="0"/>
              </a:rPr>
              <a:t>array of elements of incomplete type;</a:t>
            </a:r>
          </a:p>
          <a:p>
            <a:pPr marL="742950" lvl="1" indent="-285750">
              <a:buFont typeface="Arial" panose="020B0604020202020204" pitchFamily="34" charset="0"/>
              <a:buChar char="•"/>
            </a:pPr>
            <a:r>
              <a:rPr lang="en-GB" dirty="0">
                <a:solidFill>
                  <a:schemeClr val="accent4"/>
                </a:solidFill>
                <a:latin typeface="Helvetica" pitchFamily="2" charset="0"/>
              </a:rPr>
              <a:t>enumeration type (i.e. </a:t>
            </a:r>
            <a:r>
              <a:rPr lang="en-GB" dirty="0" err="1">
                <a:solidFill>
                  <a:schemeClr val="accent4"/>
                </a:solidFill>
                <a:latin typeface="Helvetica" pitchFamily="2" charset="0"/>
              </a:rPr>
              <a:t>enum</a:t>
            </a:r>
            <a:r>
              <a:rPr lang="en-GB" dirty="0">
                <a:solidFill>
                  <a:schemeClr val="accent4"/>
                </a:solidFill>
                <a:latin typeface="Helvetica" pitchFamily="2" charset="0"/>
              </a:rPr>
              <a:t>) from the point of declaration until its underlying type is determined.</a:t>
            </a:r>
          </a:p>
          <a:p>
            <a:pPr hangingPunct="0"/>
            <a:endParaRPr kumimoji="0" lang="en-RU" strike="noStrike" cap="none" spc="0" normalizeH="0" baseline="0" dirty="0">
              <a:ln>
                <a:noFill/>
              </a:ln>
              <a:solidFill>
                <a:schemeClr val="accent4"/>
              </a:solidFill>
              <a:effectLst/>
              <a:uFillTx/>
              <a:latin typeface="Helvetica" pitchFamily="2" charset="0"/>
              <a:ea typeface="+mj-ea"/>
              <a:cs typeface="+mj-cs"/>
              <a:sym typeface="Calibri"/>
            </a:endParaRPr>
          </a:p>
          <a:p>
            <a:pPr hangingPunct="0"/>
            <a:r>
              <a:rPr lang="en-RU" b="1" dirty="0">
                <a:solidFill>
                  <a:schemeClr val="accent4"/>
                </a:solidFill>
                <a:latin typeface="Helvetica" pitchFamily="2" charset="0"/>
                <a:sym typeface="Calibri"/>
              </a:rPr>
              <a:t>Definition</a:t>
            </a:r>
            <a:r>
              <a:rPr lang="en-RU" dirty="0">
                <a:solidFill>
                  <a:schemeClr val="accent4"/>
                </a:solidFill>
                <a:latin typeface="Helvetica" pitchFamily="2" charset="0"/>
                <a:sym typeface="Calibri"/>
              </a:rPr>
              <a:t>: </a:t>
            </a:r>
            <a:r>
              <a:rPr lang="en-GB" dirty="0">
                <a:solidFill>
                  <a:schemeClr val="accent4"/>
                </a:solidFill>
                <a:latin typeface="Helvetica" pitchFamily="2" charset="0"/>
              </a:rPr>
              <a:t>All other types are </a:t>
            </a:r>
            <a:r>
              <a:rPr lang="en-GB" b="1" dirty="0">
                <a:solidFill>
                  <a:schemeClr val="accent4"/>
                </a:solidFill>
                <a:latin typeface="Helvetica" pitchFamily="2" charset="0"/>
              </a:rPr>
              <a:t>complete</a:t>
            </a:r>
            <a:r>
              <a:rPr lang="en-GB" dirty="0">
                <a:solidFill>
                  <a:schemeClr val="accent4"/>
                </a:solidFill>
                <a:latin typeface="Helvetica" pitchFamily="2" charset="0"/>
              </a:rPr>
              <a:t>.</a:t>
            </a:r>
          </a:p>
          <a:p>
            <a:pPr hangingPunct="0"/>
            <a:endParaRPr kumimoji="0" lang="en-RU"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5" name="Picture 4">
            <a:extLst>
              <a:ext uri="{FF2B5EF4-FFF2-40B4-BE49-F238E27FC236}">
                <a16:creationId xmlns:a16="http://schemas.microsoft.com/office/drawing/2014/main" id="{F2C1C0B0-6F28-FE4C-9453-6AC1061A07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9238" y="2351234"/>
            <a:ext cx="5624945" cy="2661369"/>
          </a:xfrm>
          <a:prstGeom prst="rect">
            <a:avLst/>
          </a:prstGeom>
        </p:spPr>
      </p:pic>
      <p:sp>
        <p:nvSpPr>
          <p:cNvPr id="13" name="TextBox 12">
            <a:extLst>
              <a:ext uri="{FF2B5EF4-FFF2-40B4-BE49-F238E27FC236}">
                <a16:creationId xmlns:a16="http://schemas.microsoft.com/office/drawing/2014/main" id="{1FFBE527-ADA7-074D-BDAA-D1492E6D7273}"/>
              </a:ext>
            </a:extLst>
          </p:cNvPr>
          <p:cNvSpPr txBox="1"/>
          <p:nvPr/>
        </p:nvSpPr>
        <p:spPr>
          <a:xfrm>
            <a:off x="7648198" y="5012603"/>
            <a:ext cx="304702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ic.1: complete and incomplete types</a:t>
            </a:r>
          </a:p>
        </p:txBody>
      </p:sp>
    </p:spTree>
    <p:extLst>
      <p:ext uri="{BB962C8B-B14F-4D97-AF65-F5344CB8AC3E}">
        <p14:creationId xmlns:p14="http://schemas.microsoft.com/office/powerpoint/2010/main" val="371525764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a:xfrm>
            <a:off x="1120775" y="355493"/>
            <a:ext cx="9726295" cy="923328"/>
          </a:xfrm>
        </p:spPr>
        <p:txBody>
          <a:bodyPr>
            <a:normAutofit/>
          </a:bodyPr>
          <a:lstStyle/>
          <a:p>
            <a:r>
              <a:rPr lang="en-GB" dirty="0">
                <a:latin typeface="Helvetica" pitchFamily="2" charset="0"/>
              </a:rPr>
              <a:t>Universal references</a:t>
            </a:r>
            <a:endParaRPr lang="ru-RU" dirty="0">
              <a:latin typeface="Helvetica" pitchFamily="2" charset="0"/>
            </a:endParaRPr>
          </a:p>
        </p:txBody>
      </p:sp>
      <p:sp>
        <p:nvSpPr>
          <p:cNvPr id="3" name="TextBox 2">
            <a:extLst>
              <a:ext uri="{FF2B5EF4-FFF2-40B4-BE49-F238E27FC236}">
                <a16:creationId xmlns:a16="http://schemas.microsoft.com/office/drawing/2014/main" id="{E455BADE-0B6F-D24D-BA69-F19ECBABD66B}"/>
              </a:ext>
            </a:extLst>
          </p:cNvPr>
          <p:cNvSpPr txBox="1"/>
          <p:nvPr/>
        </p:nvSpPr>
        <p:spPr>
          <a:xfrm>
            <a:off x="1120775" y="1678775"/>
            <a:ext cx="10386597"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latin typeface="Helvetica" pitchFamily="2" charset="0"/>
              </a:rPr>
              <a:t>Syntactically, </a:t>
            </a:r>
            <a:r>
              <a:rPr lang="en-GB" dirty="0" err="1">
                <a:latin typeface="Helvetica" pitchFamily="2" charset="0"/>
              </a:rPr>
              <a:t>rvalue</a:t>
            </a:r>
            <a:r>
              <a:rPr lang="en-GB" dirty="0">
                <a:latin typeface="Helvetica" pitchFamily="2" charset="0"/>
              </a:rPr>
              <a:t> references are declared like ”normal” references (now known as </a:t>
            </a:r>
            <a:r>
              <a:rPr lang="en-GB" i="1" dirty="0" err="1">
                <a:latin typeface="Helvetica" pitchFamily="2" charset="0"/>
              </a:rPr>
              <a:t>lvalue</a:t>
            </a:r>
            <a:r>
              <a:rPr lang="en-GB" i="1" dirty="0">
                <a:latin typeface="Helvetica" pitchFamily="2" charset="0"/>
              </a:rPr>
              <a:t> references</a:t>
            </a:r>
            <a:r>
              <a:rPr lang="en-GB" dirty="0">
                <a:latin typeface="Helvetica" pitchFamily="2" charset="0"/>
              </a:rPr>
              <a:t>), except you use two ampersands instead of one.</a:t>
            </a:r>
          </a:p>
          <a:p>
            <a:pPr hangingPunct="0"/>
            <a:r>
              <a:rPr lang="en-GB" dirty="0">
                <a:latin typeface="Helvetica" pitchFamily="2" charset="0"/>
              </a:rPr>
              <a:t>Lets look at the example: this function takes a parameter of type </a:t>
            </a:r>
            <a:r>
              <a:rPr lang="en-GB" dirty="0" err="1">
                <a:latin typeface="Helvetica" pitchFamily="2" charset="0"/>
              </a:rPr>
              <a:t>rvalue</a:t>
            </a:r>
            <a:r>
              <a:rPr lang="en-GB" dirty="0">
                <a:latin typeface="Helvetica" pitchFamily="2" charset="0"/>
              </a:rPr>
              <a:t>-reference-to-type.</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12" name="TextBox 11">
            <a:extLst>
              <a:ext uri="{FF2B5EF4-FFF2-40B4-BE49-F238E27FC236}">
                <a16:creationId xmlns:a16="http://schemas.microsoft.com/office/drawing/2014/main" id="{30B196FF-C090-4645-A8BA-EDB61828BC01}"/>
              </a:ext>
            </a:extLst>
          </p:cNvPr>
          <p:cNvSpPr txBox="1"/>
          <p:nvPr/>
        </p:nvSpPr>
        <p:spPr>
          <a:xfrm>
            <a:off x="5096093" y="3324069"/>
            <a:ext cx="229793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ic.2: rvalue reference ???</a:t>
            </a:r>
          </a:p>
        </p:txBody>
      </p:sp>
      <p:sp>
        <p:nvSpPr>
          <p:cNvPr id="13" name="TextBox 12">
            <a:extLst>
              <a:ext uri="{FF2B5EF4-FFF2-40B4-BE49-F238E27FC236}">
                <a16:creationId xmlns:a16="http://schemas.microsoft.com/office/drawing/2014/main" id="{38F983DB-C22F-A547-A63F-C32B9C455F55}"/>
              </a:ext>
            </a:extLst>
          </p:cNvPr>
          <p:cNvSpPr txBox="1"/>
          <p:nvPr/>
        </p:nvSpPr>
        <p:spPr>
          <a:xfrm>
            <a:off x="1120775" y="3712007"/>
            <a:ext cx="1031161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latin typeface="Helvetica" pitchFamily="2" charset="0"/>
              </a:rPr>
              <a:t>Given that </a:t>
            </a:r>
            <a:r>
              <a:rPr lang="en-GB" dirty="0" err="1">
                <a:latin typeface="Helvetica" pitchFamily="2" charset="0"/>
              </a:rPr>
              <a:t>rvalue</a:t>
            </a:r>
            <a:r>
              <a:rPr lang="en-GB" dirty="0">
                <a:latin typeface="Helvetica" pitchFamily="2" charset="0"/>
              </a:rPr>
              <a:t> references are declared using </a:t>
            </a:r>
            <a:r>
              <a:rPr lang="en-GB" b="1" dirty="0">
                <a:latin typeface="Helvetica" pitchFamily="2" charset="0"/>
              </a:rPr>
              <a:t>&amp;&amp;</a:t>
            </a:r>
            <a:r>
              <a:rPr lang="en-GB" dirty="0">
                <a:latin typeface="Helvetica" pitchFamily="2" charset="0"/>
              </a:rPr>
              <a:t>, it seems reasonable to assume that the presence of </a:t>
            </a:r>
            <a:r>
              <a:rPr lang="en-GB" b="1" dirty="0">
                <a:latin typeface="Helvetica" pitchFamily="2" charset="0"/>
              </a:rPr>
              <a:t>&amp;&amp;</a:t>
            </a:r>
            <a:r>
              <a:rPr lang="en-GB" dirty="0">
                <a:latin typeface="Helvetica" pitchFamily="2" charset="0"/>
              </a:rPr>
              <a:t> in a type declaration </a:t>
            </a:r>
            <a:r>
              <a:rPr lang="en-GB" i="1" dirty="0">
                <a:latin typeface="Helvetica" pitchFamily="2" charset="0"/>
              </a:rPr>
              <a:t>always</a:t>
            </a:r>
            <a:r>
              <a:rPr lang="en-GB" dirty="0">
                <a:latin typeface="Helvetica" pitchFamily="2" charset="0"/>
              </a:rPr>
              <a:t> indicates an </a:t>
            </a:r>
            <a:r>
              <a:rPr lang="en-GB" dirty="0" err="1">
                <a:latin typeface="Helvetica" pitchFamily="2" charset="0"/>
              </a:rPr>
              <a:t>rvalue</a:t>
            </a:r>
            <a:r>
              <a:rPr lang="en-GB" dirty="0">
                <a:latin typeface="Helvetica" pitchFamily="2" charset="0"/>
              </a:rPr>
              <a:t> reference. But it </a:t>
            </a:r>
            <a:r>
              <a:rPr lang="en-GB" b="1" dirty="0">
                <a:latin typeface="Helvetica" pitchFamily="2" charset="0"/>
              </a:rPr>
              <a:t>doesn’t</a:t>
            </a:r>
            <a:r>
              <a:rPr lang="en-GB" dirty="0">
                <a:latin typeface="Helvetica" pitchFamily="2" charset="0"/>
              </a:rPr>
              <a:t>:</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pic>
        <p:nvPicPr>
          <p:cNvPr id="15" name="Picture 14">
            <a:extLst>
              <a:ext uri="{FF2B5EF4-FFF2-40B4-BE49-F238E27FC236}">
                <a16:creationId xmlns:a16="http://schemas.microsoft.com/office/drawing/2014/main" id="{7A432760-A698-514F-9728-2051D837B8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7255" y="4438499"/>
            <a:ext cx="6018656" cy="1756233"/>
          </a:xfrm>
          <a:prstGeom prst="rect">
            <a:avLst/>
          </a:prstGeom>
        </p:spPr>
      </p:pic>
      <p:sp>
        <p:nvSpPr>
          <p:cNvPr id="16" name="TextBox 15">
            <a:extLst>
              <a:ext uri="{FF2B5EF4-FFF2-40B4-BE49-F238E27FC236}">
                <a16:creationId xmlns:a16="http://schemas.microsoft.com/office/drawing/2014/main" id="{86B591B5-03AA-BE4B-9372-0C1E70026790}"/>
              </a:ext>
            </a:extLst>
          </p:cNvPr>
          <p:cNvSpPr txBox="1"/>
          <p:nvPr/>
        </p:nvSpPr>
        <p:spPr>
          <a:xfrm>
            <a:off x="4472379" y="6194732"/>
            <a:ext cx="368338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ic.3: rvalue reference vs universal reference</a:t>
            </a:r>
          </a:p>
        </p:txBody>
      </p:sp>
      <p:pic>
        <p:nvPicPr>
          <p:cNvPr id="18" name="Picture 17">
            <a:extLst>
              <a:ext uri="{FF2B5EF4-FFF2-40B4-BE49-F238E27FC236}">
                <a16:creationId xmlns:a16="http://schemas.microsoft.com/office/drawing/2014/main" id="{3B6D319C-C104-7846-92D1-779E4BC1E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3535" y="2612566"/>
            <a:ext cx="3884930" cy="701040"/>
          </a:xfrm>
          <a:prstGeom prst="rect">
            <a:avLst/>
          </a:prstGeom>
        </p:spPr>
      </p:pic>
    </p:spTree>
    <p:extLst>
      <p:ext uri="{BB962C8B-B14F-4D97-AF65-F5344CB8AC3E}">
        <p14:creationId xmlns:p14="http://schemas.microsoft.com/office/powerpoint/2010/main" val="36286894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GB" dirty="0">
                <a:latin typeface="Helvetica" pitchFamily="2" charset="0"/>
              </a:rPr>
              <a:t>Universal references</a:t>
            </a:r>
            <a:endParaRPr lang="ru-RU" dirty="0">
              <a:latin typeface="Helvetica" pitchFamily="2" charset="0"/>
            </a:endParaRPr>
          </a:p>
        </p:txBody>
      </p:sp>
      <p:sp>
        <p:nvSpPr>
          <p:cNvPr id="3" name="TextBox 2">
            <a:extLst>
              <a:ext uri="{FF2B5EF4-FFF2-40B4-BE49-F238E27FC236}">
                <a16:creationId xmlns:a16="http://schemas.microsoft.com/office/drawing/2014/main" id="{E455BADE-0B6F-D24D-BA69-F19ECBABD66B}"/>
              </a:ext>
            </a:extLst>
          </p:cNvPr>
          <p:cNvSpPr txBox="1"/>
          <p:nvPr/>
        </p:nvSpPr>
        <p:spPr>
          <a:xfrm>
            <a:off x="1120775" y="1781151"/>
            <a:ext cx="10386597"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latin typeface="Helvetica" pitchFamily="2" charset="0"/>
              </a:rPr>
              <a:t>The </a:t>
            </a:r>
            <a:r>
              <a:rPr lang="en-GB" b="1" dirty="0">
                <a:latin typeface="Helvetica" pitchFamily="2" charset="0"/>
              </a:rPr>
              <a:t>&amp;&amp;</a:t>
            </a:r>
            <a:r>
              <a:rPr lang="en-GB" dirty="0">
                <a:latin typeface="Helvetica" pitchFamily="2" charset="0"/>
              </a:rPr>
              <a:t> - symbol has a double meaning in C++. Sometimes it is treated as </a:t>
            </a:r>
            <a:r>
              <a:rPr lang="en-GB" dirty="0" err="1">
                <a:latin typeface="Helvetica" pitchFamily="2" charset="0"/>
              </a:rPr>
              <a:t>rvalue</a:t>
            </a:r>
            <a:r>
              <a:rPr lang="en-GB" dirty="0">
                <a:latin typeface="Helvetica" pitchFamily="2" charset="0"/>
              </a:rPr>
              <a:t> reference, sometimes as something else called </a:t>
            </a:r>
            <a:r>
              <a:rPr lang="en-GB" b="1" dirty="0">
                <a:latin typeface="Helvetica" pitchFamily="2" charset="0"/>
              </a:rPr>
              <a:t>universal reference</a:t>
            </a:r>
            <a:r>
              <a:rPr lang="en-GB" dirty="0">
                <a:latin typeface="Helvetica" pitchFamily="2" charset="0"/>
              </a:rPr>
              <a:t>. Let's learn how to determine when </a:t>
            </a:r>
            <a:r>
              <a:rPr lang="en-GB" b="1" dirty="0">
                <a:latin typeface="Helvetica" pitchFamily="2" charset="0"/>
              </a:rPr>
              <a:t>&amp;&amp;</a:t>
            </a:r>
            <a:r>
              <a:rPr lang="en-GB" dirty="0">
                <a:latin typeface="Helvetica" pitchFamily="2" charset="0"/>
              </a:rPr>
              <a:t> stands for one thing and when it stands for another.</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2" name="TextBox 1">
            <a:extLst>
              <a:ext uri="{FF2B5EF4-FFF2-40B4-BE49-F238E27FC236}">
                <a16:creationId xmlns:a16="http://schemas.microsoft.com/office/drawing/2014/main" id="{562D4945-47C2-CA48-9208-46D3CFE4803A}"/>
              </a:ext>
            </a:extLst>
          </p:cNvPr>
          <p:cNvSpPr txBox="1"/>
          <p:nvPr/>
        </p:nvSpPr>
        <p:spPr>
          <a:xfrm>
            <a:off x="1120775" y="2917516"/>
            <a:ext cx="10203718"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kumimoji="0" lang="en-RU" b="1" i="0" u="none" strike="noStrike" cap="none" spc="0" normalizeH="0" baseline="0" dirty="0">
                <a:ln>
                  <a:noFill/>
                </a:ln>
                <a:solidFill>
                  <a:srgbClr val="323332"/>
                </a:solidFill>
                <a:effectLst/>
                <a:uFillTx/>
                <a:latin typeface="Helvetica" pitchFamily="2" charset="0"/>
                <a:ea typeface="+mj-ea"/>
                <a:cs typeface="+mj-cs"/>
                <a:sym typeface="Calibri"/>
              </a:rPr>
              <a:t>Definition:</a:t>
            </a:r>
            <a:r>
              <a:rPr kumimoji="0" lang="en-RU" b="0" i="0" u="none" strike="noStrike" cap="none" spc="0" normalizeH="0" baseline="0" dirty="0">
                <a:ln>
                  <a:noFill/>
                </a:ln>
                <a:solidFill>
                  <a:srgbClr val="323332"/>
                </a:solidFill>
                <a:effectLst/>
                <a:uFillTx/>
                <a:latin typeface="Helvetica" pitchFamily="2" charset="0"/>
                <a:ea typeface="+mj-ea"/>
                <a:cs typeface="+mj-cs"/>
                <a:sym typeface="Calibri"/>
              </a:rPr>
              <a:t> </a:t>
            </a:r>
            <a:r>
              <a:rPr kumimoji="0" lang="en-RU" b="1" i="0" u="none" strike="noStrike" cap="none" spc="0" normalizeH="0" baseline="0" dirty="0">
                <a:ln>
                  <a:noFill/>
                </a:ln>
                <a:solidFill>
                  <a:srgbClr val="323332"/>
                </a:solidFill>
                <a:effectLst/>
                <a:uFillTx/>
                <a:latin typeface="Helvetica" pitchFamily="2" charset="0"/>
                <a:ea typeface="+mj-ea"/>
                <a:cs typeface="+mj-cs"/>
                <a:sym typeface="Calibri"/>
              </a:rPr>
              <a:t>vt&amp;&amp;</a:t>
            </a:r>
            <a:r>
              <a:rPr kumimoji="0" lang="en-RU" b="0" i="0" u="none" strike="noStrike" cap="none" spc="0" normalizeH="0" baseline="0" dirty="0">
                <a:ln>
                  <a:noFill/>
                </a:ln>
                <a:solidFill>
                  <a:srgbClr val="323332"/>
                </a:solidFill>
                <a:effectLst/>
                <a:uFillTx/>
                <a:latin typeface="Helvetica" pitchFamily="2" charset="0"/>
                <a:ea typeface="+mj-ea"/>
                <a:cs typeface="+mj-cs"/>
                <a:sym typeface="Calibri"/>
              </a:rPr>
              <a:t> is treated as a universal reference when the </a:t>
            </a:r>
            <a:r>
              <a:rPr kumimoji="0" lang="en-RU" b="1" i="0" u="none" strike="noStrike" cap="none" spc="0" normalizeH="0" baseline="0" dirty="0">
                <a:ln>
                  <a:noFill/>
                </a:ln>
                <a:solidFill>
                  <a:srgbClr val="323332"/>
                </a:solidFill>
                <a:effectLst/>
                <a:uFillTx/>
                <a:latin typeface="Helvetica" pitchFamily="2" charset="0"/>
                <a:ea typeface="+mj-ea"/>
                <a:cs typeface="+mj-cs"/>
                <a:sym typeface="Calibri"/>
              </a:rPr>
              <a:t>vt</a:t>
            </a:r>
            <a:r>
              <a:rPr kumimoji="0" lang="en-RU" b="0" i="0" u="none" strike="noStrike" cap="none" spc="0" normalizeH="0" baseline="0" dirty="0">
                <a:ln>
                  <a:noFill/>
                </a:ln>
                <a:solidFill>
                  <a:srgbClr val="323332"/>
                </a:solidFill>
                <a:effectLst/>
                <a:uFillTx/>
                <a:latin typeface="Helvetica" pitchFamily="2" charset="0"/>
                <a:ea typeface="+mj-ea"/>
                <a:cs typeface="+mj-cs"/>
                <a:sym typeface="Calibri"/>
              </a:rPr>
              <a:t> type has </a:t>
            </a:r>
            <a:r>
              <a:rPr kumimoji="0" lang="en-RU" b="1" i="0" u="none" strike="noStrike" cap="none" spc="0" normalizeH="0" baseline="0" dirty="0">
                <a:ln>
                  <a:noFill/>
                </a:ln>
                <a:solidFill>
                  <a:srgbClr val="323332"/>
                </a:solidFill>
                <a:effectLst/>
                <a:uFillTx/>
                <a:latin typeface="Helvetica" pitchFamily="2" charset="0"/>
                <a:ea typeface="+mj-ea"/>
                <a:cs typeface="+mj-cs"/>
                <a:sym typeface="Calibri"/>
              </a:rPr>
              <a:t>no</a:t>
            </a:r>
            <a:r>
              <a:rPr kumimoji="0" lang="en-RU" b="0" i="0" u="none" strike="noStrike" cap="none" spc="0" normalizeH="0" baseline="0" dirty="0">
                <a:ln>
                  <a:noFill/>
                </a:ln>
                <a:solidFill>
                  <a:srgbClr val="323332"/>
                </a:solidFill>
                <a:effectLst/>
                <a:uFillTx/>
                <a:latin typeface="Helvetica" pitchFamily="2" charset="0"/>
                <a:ea typeface="+mj-ea"/>
                <a:cs typeface="+mj-cs"/>
                <a:sym typeface="Calibri"/>
              </a:rPr>
              <a:t> qualifiers and type deduction takes place and compiler deduces the </a:t>
            </a:r>
            <a:r>
              <a:rPr kumimoji="0" lang="en-RU" b="1" i="0" u="none" strike="noStrike" cap="none" spc="0" normalizeH="0" baseline="0" dirty="0">
                <a:ln>
                  <a:noFill/>
                </a:ln>
                <a:solidFill>
                  <a:srgbClr val="323332"/>
                </a:solidFill>
                <a:effectLst/>
                <a:uFillTx/>
                <a:latin typeface="Helvetica" pitchFamily="2" charset="0"/>
                <a:ea typeface="+mj-ea"/>
                <a:cs typeface="+mj-cs"/>
                <a:sym typeface="Calibri"/>
              </a:rPr>
              <a:t>vt </a:t>
            </a:r>
            <a:r>
              <a:rPr kumimoji="0" lang="en-RU" i="0" u="none" strike="noStrike" cap="none" spc="0" normalizeH="0" baseline="0" dirty="0">
                <a:ln>
                  <a:noFill/>
                </a:ln>
                <a:solidFill>
                  <a:srgbClr val="323332"/>
                </a:solidFill>
                <a:effectLst/>
                <a:uFillTx/>
                <a:latin typeface="Helvetica" pitchFamily="2" charset="0"/>
                <a:ea typeface="+mj-ea"/>
                <a:cs typeface="+mj-cs"/>
                <a:sym typeface="Calibri"/>
              </a:rPr>
              <a:t>type</a:t>
            </a:r>
            <a:r>
              <a:rPr kumimoji="0" lang="en-RU" b="0" i="0" u="none" strike="noStrike" cap="none" spc="0" normalizeH="0" baseline="0" dirty="0">
                <a:ln>
                  <a:noFill/>
                </a:ln>
                <a:solidFill>
                  <a:srgbClr val="323332"/>
                </a:solidFill>
                <a:effectLst/>
                <a:uFillTx/>
                <a:latin typeface="Helvetica" pitchFamily="2" charset="0"/>
                <a:ea typeface="+mj-ea"/>
                <a:cs typeface="+mj-cs"/>
                <a:sym typeface="Calibri"/>
              </a:rPr>
              <a:t>. In op</a:t>
            </a:r>
            <a:r>
              <a:rPr kumimoji="0" lang="en-US" b="0" i="0" u="none" strike="noStrike" cap="none" spc="0" normalizeH="0" baseline="0" dirty="0">
                <a:ln>
                  <a:noFill/>
                </a:ln>
                <a:solidFill>
                  <a:srgbClr val="323332"/>
                </a:solidFill>
                <a:effectLst/>
                <a:uFillTx/>
                <a:latin typeface="Helvetica" pitchFamily="2" charset="0"/>
                <a:ea typeface="+mj-ea"/>
                <a:cs typeface="+mj-cs"/>
                <a:sym typeface="Calibri"/>
              </a:rPr>
              <a:t>p</a:t>
            </a:r>
            <a:r>
              <a:rPr kumimoji="0" lang="en-RU" b="0" i="0" u="none" strike="noStrike" cap="none" spc="0" normalizeH="0" baseline="0" dirty="0">
                <a:ln>
                  <a:noFill/>
                </a:ln>
                <a:solidFill>
                  <a:srgbClr val="323332"/>
                </a:solidFill>
                <a:effectLst/>
                <a:uFillTx/>
                <a:latin typeface="Helvetica" pitchFamily="2" charset="0"/>
                <a:ea typeface="+mj-ea"/>
                <a:cs typeface="+mj-cs"/>
                <a:sym typeface="Calibri"/>
              </a:rPr>
              <a:t>ose, </a:t>
            </a:r>
            <a:r>
              <a:rPr kumimoji="0" lang="en-RU" b="1" i="0" u="none" strike="noStrike" cap="none" spc="0" normalizeH="0" baseline="0" dirty="0">
                <a:ln>
                  <a:noFill/>
                </a:ln>
                <a:solidFill>
                  <a:srgbClr val="323332"/>
                </a:solidFill>
                <a:effectLst/>
                <a:uFillTx/>
                <a:latin typeface="Helvetica" pitchFamily="2" charset="0"/>
                <a:ea typeface="+mj-ea"/>
                <a:cs typeface="+mj-cs"/>
                <a:sym typeface="Calibri"/>
              </a:rPr>
              <a:t>&amp;&amp;</a:t>
            </a:r>
            <a:r>
              <a:rPr kumimoji="0" lang="en-RU" b="0" i="0" u="none" strike="noStrike" cap="none" spc="0" normalizeH="0" baseline="0" dirty="0">
                <a:ln>
                  <a:noFill/>
                </a:ln>
                <a:solidFill>
                  <a:srgbClr val="323332"/>
                </a:solidFill>
                <a:effectLst/>
                <a:uFillTx/>
                <a:latin typeface="Helvetica" pitchFamily="2" charset="0"/>
                <a:ea typeface="+mj-ea"/>
                <a:cs typeface="+mj-cs"/>
                <a:sym typeface="Calibri"/>
              </a:rPr>
              <a:t> won’t be treated as a universal reference if the </a:t>
            </a:r>
            <a:r>
              <a:rPr kumimoji="0" lang="en-RU" b="1" i="0" u="none" strike="noStrike" cap="none" spc="0" normalizeH="0" baseline="0" dirty="0">
                <a:ln>
                  <a:noFill/>
                </a:ln>
                <a:solidFill>
                  <a:srgbClr val="323332"/>
                </a:solidFill>
                <a:effectLst/>
                <a:uFillTx/>
                <a:latin typeface="Helvetica" pitchFamily="2" charset="0"/>
                <a:ea typeface="+mj-ea"/>
                <a:cs typeface="+mj-cs"/>
                <a:sym typeface="Calibri"/>
              </a:rPr>
              <a:t>vt</a:t>
            </a:r>
            <a:r>
              <a:rPr kumimoji="0" lang="en-RU" b="0" i="0" u="none" strike="noStrike" cap="none" spc="0" normalizeH="0" baseline="0" dirty="0">
                <a:ln>
                  <a:noFill/>
                </a:ln>
                <a:solidFill>
                  <a:srgbClr val="323332"/>
                </a:solidFill>
                <a:effectLst/>
                <a:uFillTx/>
                <a:latin typeface="Helvetica" pitchFamily="2" charset="0"/>
                <a:ea typeface="+mj-ea"/>
                <a:cs typeface="+mj-cs"/>
                <a:sym typeface="Calibri"/>
              </a:rPr>
              <a:t> type is fully specified. </a:t>
            </a:r>
            <a:r>
              <a:rPr lang="en-GB" dirty="0">
                <a:latin typeface="Helvetica" pitchFamily="2" charset="0"/>
              </a:rPr>
              <a:t>Otherwise, </a:t>
            </a:r>
            <a:r>
              <a:rPr lang="en-GB" b="1" dirty="0" err="1">
                <a:latin typeface="Helvetica" pitchFamily="2" charset="0"/>
              </a:rPr>
              <a:t>vt</a:t>
            </a:r>
            <a:r>
              <a:rPr lang="en-GB" b="1" dirty="0">
                <a:latin typeface="Helvetica" pitchFamily="2" charset="0"/>
              </a:rPr>
              <a:t>&amp;&amp; </a:t>
            </a:r>
            <a:r>
              <a:rPr lang="en-GB" dirty="0">
                <a:latin typeface="Helvetica" pitchFamily="2" charset="0"/>
              </a:rPr>
              <a:t>is treated as an </a:t>
            </a:r>
            <a:r>
              <a:rPr lang="en-GB" dirty="0" err="1">
                <a:latin typeface="Helvetica" pitchFamily="2" charset="0"/>
              </a:rPr>
              <a:t>rvalue</a:t>
            </a:r>
            <a:r>
              <a:rPr lang="en-GB" dirty="0">
                <a:latin typeface="Helvetica" pitchFamily="2" charset="0"/>
              </a:rPr>
              <a:t> reference.</a:t>
            </a:r>
            <a:endParaRPr kumimoji="0" lang="en-RU" b="0" i="0" u="none" strike="noStrike" cap="none" spc="0" normalizeH="0" baseline="0" dirty="0">
              <a:ln>
                <a:noFill/>
              </a:ln>
              <a:solidFill>
                <a:srgbClr val="323332"/>
              </a:solidFill>
              <a:effectLst/>
              <a:uFillTx/>
              <a:latin typeface="Helvetica" pitchFamily="2" charset="0"/>
              <a:ea typeface="+mj-ea"/>
              <a:cs typeface="+mj-cs"/>
              <a:sym typeface="Calibri"/>
            </a:endParaRPr>
          </a:p>
        </p:txBody>
      </p:sp>
      <p:pic>
        <p:nvPicPr>
          <p:cNvPr id="14" name="Picture 13">
            <a:extLst>
              <a:ext uri="{FF2B5EF4-FFF2-40B4-BE49-F238E27FC236}">
                <a16:creationId xmlns:a16="http://schemas.microsoft.com/office/drawing/2014/main" id="{A8FD98A9-2948-2B41-824C-FE44B31328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1608" y="4169120"/>
            <a:ext cx="3884930" cy="701040"/>
          </a:xfrm>
          <a:prstGeom prst="rect">
            <a:avLst/>
          </a:prstGeom>
        </p:spPr>
      </p:pic>
      <p:sp>
        <p:nvSpPr>
          <p:cNvPr id="17" name="TextBox 16">
            <a:extLst>
              <a:ext uri="{FF2B5EF4-FFF2-40B4-BE49-F238E27FC236}">
                <a16:creationId xmlns:a16="http://schemas.microsoft.com/office/drawing/2014/main" id="{3364B15D-3798-294C-A560-FE59BB8523A2}"/>
              </a:ext>
            </a:extLst>
          </p:cNvPr>
          <p:cNvSpPr txBox="1"/>
          <p:nvPr/>
        </p:nvSpPr>
        <p:spPr>
          <a:xfrm>
            <a:off x="5222728" y="4929309"/>
            <a:ext cx="218706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ic.4: universal reference</a:t>
            </a:r>
          </a:p>
        </p:txBody>
      </p:sp>
      <p:sp>
        <p:nvSpPr>
          <p:cNvPr id="4" name="TextBox 3">
            <a:extLst>
              <a:ext uri="{FF2B5EF4-FFF2-40B4-BE49-F238E27FC236}">
                <a16:creationId xmlns:a16="http://schemas.microsoft.com/office/drawing/2014/main" id="{FEADED56-9EB2-2F43-96FB-92C2CF0A1884}"/>
              </a:ext>
            </a:extLst>
          </p:cNvPr>
          <p:cNvSpPr txBox="1"/>
          <p:nvPr/>
        </p:nvSpPr>
        <p:spPr>
          <a:xfrm>
            <a:off x="1120775" y="5565361"/>
            <a:ext cx="110271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In the example above, the type </a:t>
            </a:r>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type </a:t>
            </a:r>
            <a:r>
              <a:rPr kumimoji="0" lang="en-RU" sz="1800" i="0" u="none" strike="noStrike" cap="none" spc="0" normalizeH="0" baseline="0" dirty="0">
                <a:ln>
                  <a:noFill/>
                </a:ln>
                <a:solidFill>
                  <a:srgbClr val="323332"/>
                </a:solidFill>
                <a:effectLst/>
                <a:uFillTx/>
                <a:latin typeface="Helvetica" pitchFamily="2" charset="0"/>
                <a:ea typeface="+mj-ea"/>
                <a:cs typeface="+mj-cs"/>
                <a:sym typeface="Calibri"/>
              </a:rPr>
              <a:t>is getting deduced, because it’s a template parameter of the function f.</a:t>
            </a:r>
            <a:endPar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4043002235"/>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GB" dirty="0">
                <a:latin typeface="Helvetica" pitchFamily="2" charset="0"/>
              </a:rPr>
              <a:t>Universal references</a:t>
            </a:r>
            <a:endParaRPr lang="ru-RU" dirty="0">
              <a:latin typeface="Helvetica" pitchFamily="2" charset="0"/>
            </a:endParaRPr>
          </a:p>
        </p:txBody>
      </p:sp>
      <p:sp>
        <p:nvSpPr>
          <p:cNvPr id="5" name="TextBox 4">
            <a:extLst>
              <a:ext uri="{FF2B5EF4-FFF2-40B4-BE49-F238E27FC236}">
                <a16:creationId xmlns:a16="http://schemas.microsoft.com/office/drawing/2014/main" id="{B2A6429B-7F0A-8D4E-B439-6899DB2B8CA2}"/>
              </a:ext>
            </a:extLst>
          </p:cNvPr>
          <p:cNvSpPr txBox="1"/>
          <p:nvPr/>
        </p:nvSpPr>
        <p:spPr>
          <a:xfrm>
            <a:off x="1120775" y="1571783"/>
            <a:ext cx="686341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What about the move constructor and move assignment operator?</a:t>
            </a:r>
          </a:p>
          <a:p>
            <a:pPr marL="0" marR="0" indent="0" algn="l" defTabSz="914400" rtl="0" fontAlgn="auto" latinLnBrk="0" hangingPunct="0">
              <a:lnSpc>
                <a:spcPct val="100000"/>
              </a:lnSpc>
              <a:spcBef>
                <a:spcPts val="0"/>
              </a:spcBef>
              <a:spcAft>
                <a:spcPts val="0"/>
              </a:spcAft>
              <a:buClrTx/>
              <a:buSzTx/>
              <a:buFontTx/>
              <a:buNone/>
              <a:tabLst/>
            </a:pPr>
            <a:r>
              <a:rPr lang="en-RU" dirty="0">
                <a:solidFill>
                  <a:srgbClr val="323332"/>
                </a:solidFill>
                <a:latin typeface="Helvetica" pitchFamily="2" charset="0"/>
                <a:ea typeface="+mj-ea"/>
                <a:cs typeface="+mj-cs"/>
                <a:sym typeface="Calibri"/>
              </a:rPr>
              <a:t>Do we receive universal references there?</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pic>
        <p:nvPicPr>
          <p:cNvPr id="7" name="Picture 6">
            <a:extLst>
              <a:ext uri="{FF2B5EF4-FFF2-40B4-BE49-F238E27FC236}">
                <a16:creationId xmlns:a16="http://schemas.microsoft.com/office/drawing/2014/main" id="{7B080331-C9CA-3C4F-9D2A-4E114E0749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1790" y="2367989"/>
            <a:ext cx="5269914" cy="894706"/>
          </a:xfrm>
          <a:prstGeom prst="rect">
            <a:avLst/>
          </a:prstGeom>
        </p:spPr>
      </p:pic>
      <p:sp>
        <p:nvSpPr>
          <p:cNvPr id="11" name="TextBox 10">
            <a:extLst>
              <a:ext uri="{FF2B5EF4-FFF2-40B4-BE49-F238E27FC236}">
                <a16:creationId xmlns:a16="http://schemas.microsoft.com/office/drawing/2014/main" id="{ACAE4637-EB08-1D45-90B8-9E5A5478DAFD}"/>
              </a:ext>
            </a:extLst>
          </p:cNvPr>
          <p:cNvSpPr txBox="1"/>
          <p:nvPr/>
        </p:nvSpPr>
        <p:spPr>
          <a:xfrm>
            <a:off x="5096092" y="3295790"/>
            <a:ext cx="248712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ic.5: universal references???</a:t>
            </a:r>
          </a:p>
        </p:txBody>
      </p:sp>
      <p:sp>
        <p:nvSpPr>
          <p:cNvPr id="8" name="TextBox 7">
            <a:extLst>
              <a:ext uri="{FF2B5EF4-FFF2-40B4-BE49-F238E27FC236}">
                <a16:creationId xmlns:a16="http://schemas.microsoft.com/office/drawing/2014/main" id="{FBC76B8F-6C24-5C42-AA09-52092E8D1216}"/>
              </a:ext>
            </a:extLst>
          </p:cNvPr>
          <p:cNvSpPr txBox="1"/>
          <p:nvPr/>
        </p:nvSpPr>
        <p:spPr>
          <a:xfrm>
            <a:off x="1120775" y="3603565"/>
            <a:ext cx="839825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The answer is no, because </a:t>
            </a:r>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an_obj </a:t>
            </a:r>
            <a:r>
              <a:rPr kumimoji="0" lang="en-RU" sz="1800" i="0" u="none" strike="noStrike" cap="none" spc="0" normalizeH="0" baseline="0" dirty="0">
                <a:ln>
                  <a:noFill/>
                </a:ln>
                <a:solidFill>
                  <a:srgbClr val="323332"/>
                </a:solidFill>
                <a:effectLst/>
                <a:uFillTx/>
                <a:latin typeface="Helvetica" pitchFamily="2" charset="0"/>
                <a:ea typeface="+mj-ea"/>
                <a:cs typeface="+mj-cs"/>
                <a:sym typeface="Calibri"/>
              </a:rPr>
              <a:t>type is fully specified, it’s not getting deduced.</a:t>
            </a:r>
            <a:endPar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10" name="TextBox 9">
            <a:extLst>
              <a:ext uri="{FF2B5EF4-FFF2-40B4-BE49-F238E27FC236}">
                <a16:creationId xmlns:a16="http://schemas.microsoft.com/office/drawing/2014/main" id="{DB955D49-B142-9844-B045-E9BB0C08D166}"/>
              </a:ext>
            </a:extLst>
          </p:cNvPr>
          <p:cNvSpPr txBox="1"/>
          <p:nvPr/>
        </p:nvSpPr>
        <p:spPr>
          <a:xfrm>
            <a:off x="1120775" y="4342178"/>
            <a:ext cx="915891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What about the case when the deduced type is a part of the type to which we apply </a:t>
            </a:r>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&amp;&amp;</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a:t>
            </a:r>
          </a:p>
        </p:txBody>
      </p:sp>
      <p:pic>
        <p:nvPicPr>
          <p:cNvPr id="13" name="Picture 12">
            <a:extLst>
              <a:ext uri="{FF2B5EF4-FFF2-40B4-BE49-F238E27FC236}">
                <a16:creationId xmlns:a16="http://schemas.microsoft.com/office/drawing/2014/main" id="{AEDD96E4-B0ED-294A-A15C-A4FA1B4AA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3200" y="4801422"/>
            <a:ext cx="4165600" cy="635000"/>
          </a:xfrm>
          <a:prstGeom prst="rect">
            <a:avLst/>
          </a:prstGeom>
        </p:spPr>
      </p:pic>
      <p:sp>
        <p:nvSpPr>
          <p:cNvPr id="16" name="TextBox 15">
            <a:extLst>
              <a:ext uri="{FF2B5EF4-FFF2-40B4-BE49-F238E27FC236}">
                <a16:creationId xmlns:a16="http://schemas.microsoft.com/office/drawing/2014/main" id="{7C648925-0106-CD4B-83F3-B14AC8E7693D}"/>
              </a:ext>
            </a:extLst>
          </p:cNvPr>
          <p:cNvSpPr txBox="1"/>
          <p:nvPr/>
        </p:nvSpPr>
        <p:spPr>
          <a:xfrm>
            <a:off x="5096091" y="5553995"/>
            <a:ext cx="264477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ic.6: universal references???</a:t>
            </a:r>
          </a:p>
        </p:txBody>
      </p:sp>
      <p:sp>
        <p:nvSpPr>
          <p:cNvPr id="18" name="TextBox 17">
            <a:extLst>
              <a:ext uri="{FF2B5EF4-FFF2-40B4-BE49-F238E27FC236}">
                <a16:creationId xmlns:a16="http://schemas.microsoft.com/office/drawing/2014/main" id="{D582BC09-9A74-D344-ADCB-DAD1BD4F2296}"/>
              </a:ext>
            </a:extLst>
          </p:cNvPr>
          <p:cNvSpPr txBox="1"/>
          <p:nvPr/>
        </p:nvSpPr>
        <p:spPr>
          <a:xfrm>
            <a:off x="1120776" y="5852075"/>
            <a:ext cx="10724222" cy="6504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In this case, vec will </a:t>
            </a:r>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not</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be a universal reference. </a:t>
            </a:r>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&amp;&amp;</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is applied to std::</a:t>
            </a:r>
            <a:r>
              <a:rPr kumimoji="0" lang="en-RU" sz="1800" b="0" i="0" u="none" strike="noStrike" cap="none" spc="0" normalizeH="0" baseline="0" dirty="0">
                <a:ln>
                  <a:noFill/>
                </a:ln>
                <a:solidFill>
                  <a:srgbClr val="000080"/>
                </a:solidFill>
                <a:effectLst/>
                <a:uFillTx/>
                <a:latin typeface="Helvetica" pitchFamily="2" charset="0"/>
                <a:ea typeface="+mj-ea"/>
                <a:cs typeface="+mj-cs"/>
                <a:sym typeface="Calibri"/>
              </a:rPr>
              <a:t>vector</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&lt;</a:t>
            </a:r>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type</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&gt; </a:t>
            </a:r>
            <a:r>
              <a:rPr kumimoji="0" lang="en-US" sz="1800" b="0" i="0" u="none" strike="noStrike" cap="none" spc="0" normalizeH="0" baseline="0" dirty="0">
                <a:ln>
                  <a:noFill/>
                </a:ln>
                <a:solidFill>
                  <a:srgbClr val="323332"/>
                </a:solidFill>
                <a:effectLst/>
                <a:uFillTx/>
                <a:latin typeface="Helvetica" pitchFamily="2" charset="0"/>
                <a:ea typeface="+mj-ea"/>
                <a:cs typeface="+mj-cs"/>
                <a:sym typeface="Calibri"/>
              </a:rPr>
              <a:t>but</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not to the </a:t>
            </a:r>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type</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type which is getting deduced as a template parameter.</a:t>
            </a:r>
          </a:p>
        </p:txBody>
      </p:sp>
    </p:spTree>
    <p:extLst>
      <p:ext uri="{BB962C8B-B14F-4D97-AF65-F5344CB8AC3E}">
        <p14:creationId xmlns:p14="http://schemas.microsoft.com/office/powerpoint/2010/main" val="56363614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GB" dirty="0">
                <a:latin typeface="Helvetica" pitchFamily="2" charset="0"/>
              </a:rPr>
              <a:t>Universal references</a:t>
            </a:r>
            <a:endParaRPr lang="ru-RU" dirty="0">
              <a:latin typeface="Helvetica" pitchFamily="2" charset="0"/>
            </a:endParaRPr>
          </a:p>
        </p:txBody>
      </p:sp>
      <p:sp>
        <p:nvSpPr>
          <p:cNvPr id="5" name="TextBox 4">
            <a:extLst>
              <a:ext uri="{FF2B5EF4-FFF2-40B4-BE49-F238E27FC236}">
                <a16:creationId xmlns:a16="http://schemas.microsoft.com/office/drawing/2014/main" id="{B2A6429B-7F0A-8D4E-B439-6899DB2B8CA2}"/>
              </a:ext>
            </a:extLst>
          </p:cNvPr>
          <p:cNvSpPr txBox="1"/>
          <p:nvPr/>
        </p:nvSpPr>
        <p:spPr>
          <a:xfrm>
            <a:off x="1120775" y="1665887"/>
            <a:ext cx="2660342"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2400" b="0" i="0" u="none" strike="noStrike" cap="none" spc="0" normalizeH="0" baseline="0" dirty="0">
                <a:ln>
                  <a:noFill/>
                </a:ln>
                <a:solidFill>
                  <a:srgbClr val="323332"/>
                </a:solidFill>
                <a:effectLst/>
                <a:uFillTx/>
                <a:latin typeface="Helvetica" pitchFamily="2" charset="0"/>
                <a:ea typeface="+mj-ea"/>
                <a:cs typeface="+mj-cs"/>
                <a:sym typeface="Calibri"/>
              </a:rPr>
              <a:t>Another examples:</a:t>
            </a:r>
          </a:p>
        </p:txBody>
      </p:sp>
      <p:pic>
        <p:nvPicPr>
          <p:cNvPr id="3" name="Picture 2">
            <a:extLst>
              <a:ext uri="{FF2B5EF4-FFF2-40B4-BE49-F238E27FC236}">
                <a16:creationId xmlns:a16="http://schemas.microsoft.com/office/drawing/2014/main" id="{8E921059-9FAA-4748-9ED5-364E71468A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775" y="2574132"/>
            <a:ext cx="3796167" cy="1355774"/>
          </a:xfrm>
          <a:prstGeom prst="rect">
            <a:avLst/>
          </a:prstGeom>
        </p:spPr>
      </p:pic>
      <p:sp>
        <p:nvSpPr>
          <p:cNvPr id="14" name="TextBox 13">
            <a:extLst>
              <a:ext uri="{FF2B5EF4-FFF2-40B4-BE49-F238E27FC236}">
                <a16:creationId xmlns:a16="http://schemas.microsoft.com/office/drawing/2014/main" id="{961AC5F2-7426-354C-B302-4A52178DC749}"/>
              </a:ext>
            </a:extLst>
          </p:cNvPr>
          <p:cNvSpPr txBox="1"/>
          <p:nvPr/>
        </p:nvSpPr>
        <p:spPr>
          <a:xfrm>
            <a:off x="1888203" y="4001319"/>
            <a:ext cx="258118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ic.7: universal references???</a:t>
            </a:r>
          </a:p>
        </p:txBody>
      </p:sp>
      <p:pic>
        <p:nvPicPr>
          <p:cNvPr id="6" name="Picture 5">
            <a:extLst>
              <a:ext uri="{FF2B5EF4-FFF2-40B4-BE49-F238E27FC236}">
                <a16:creationId xmlns:a16="http://schemas.microsoft.com/office/drawing/2014/main" id="{6E4147DC-7D3A-594A-B24E-C2AD6B2494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3056" y="2502719"/>
            <a:ext cx="3505200" cy="1498600"/>
          </a:xfrm>
          <a:prstGeom prst="rect">
            <a:avLst/>
          </a:prstGeom>
        </p:spPr>
      </p:pic>
      <p:sp>
        <p:nvSpPr>
          <p:cNvPr id="17" name="TextBox 16">
            <a:extLst>
              <a:ext uri="{FF2B5EF4-FFF2-40B4-BE49-F238E27FC236}">
                <a16:creationId xmlns:a16="http://schemas.microsoft.com/office/drawing/2014/main" id="{22175411-916C-DD4D-80A5-582736D58DBD}"/>
              </a:ext>
            </a:extLst>
          </p:cNvPr>
          <p:cNvSpPr txBox="1"/>
          <p:nvPr/>
        </p:nvSpPr>
        <p:spPr>
          <a:xfrm>
            <a:off x="5725001" y="4001319"/>
            <a:ext cx="274108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ic.8: universal references???</a:t>
            </a:r>
          </a:p>
        </p:txBody>
      </p:sp>
      <p:pic>
        <p:nvPicPr>
          <p:cNvPr id="15" name="Picture 14">
            <a:extLst>
              <a:ext uri="{FF2B5EF4-FFF2-40B4-BE49-F238E27FC236}">
                <a16:creationId xmlns:a16="http://schemas.microsoft.com/office/drawing/2014/main" id="{85698572-3845-A148-B480-297BEFDD5C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4370" y="2814357"/>
            <a:ext cx="2881815" cy="651541"/>
          </a:xfrm>
          <a:prstGeom prst="rect">
            <a:avLst/>
          </a:prstGeom>
        </p:spPr>
      </p:pic>
      <p:sp>
        <p:nvSpPr>
          <p:cNvPr id="20" name="TextBox 19">
            <a:extLst>
              <a:ext uri="{FF2B5EF4-FFF2-40B4-BE49-F238E27FC236}">
                <a16:creationId xmlns:a16="http://schemas.microsoft.com/office/drawing/2014/main" id="{6776BC31-A86C-B949-B109-F52C6A76F2D8}"/>
              </a:ext>
            </a:extLst>
          </p:cNvPr>
          <p:cNvSpPr txBox="1"/>
          <p:nvPr/>
        </p:nvSpPr>
        <p:spPr>
          <a:xfrm>
            <a:off x="9241924" y="3494859"/>
            <a:ext cx="274108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a:t>
            </a:r>
            <a:r>
              <a:rPr lang="en-RU" sz="1400" dirty="0">
                <a:solidFill>
                  <a:schemeClr val="accent6"/>
                </a:solidFill>
                <a:latin typeface="Helvetica" pitchFamily="2" charset="0"/>
                <a:ea typeface="+mj-ea"/>
                <a:cs typeface="+mj-cs"/>
                <a:sym typeface="Calibri"/>
              </a:rPr>
              <a:t>9</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 universal references???</a:t>
            </a:r>
          </a:p>
        </p:txBody>
      </p:sp>
      <p:sp>
        <p:nvSpPr>
          <p:cNvPr id="21" name="TextBox 20">
            <a:extLst>
              <a:ext uri="{FF2B5EF4-FFF2-40B4-BE49-F238E27FC236}">
                <a16:creationId xmlns:a16="http://schemas.microsoft.com/office/drawing/2014/main" id="{128D0596-F4B4-AB4E-901B-F3C99CC39B7C}"/>
              </a:ext>
            </a:extLst>
          </p:cNvPr>
          <p:cNvSpPr txBox="1"/>
          <p:nvPr/>
        </p:nvSpPr>
        <p:spPr>
          <a:xfrm>
            <a:off x="1181686" y="4817050"/>
            <a:ext cx="10663311"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hangingPunct="0">
              <a:buAutoNum type="arabicParenR"/>
            </a:pPr>
            <a:r>
              <a:rPr kumimoji="0" lang="en-GB" sz="1800" b="1" i="0" u="none" strike="noStrike" cap="none" spc="0" normalizeH="0" baseline="0" dirty="0">
                <a:ln>
                  <a:noFill/>
                </a:ln>
                <a:solidFill>
                  <a:srgbClr val="323332"/>
                </a:solidFill>
                <a:effectLst/>
                <a:uFillTx/>
                <a:latin typeface="Helvetica" pitchFamily="2" charset="0"/>
                <a:ea typeface="+mj-ea"/>
                <a:cs typeface="+mj-cs"/>
                <a:sym typeface="Calibri"/>
              </a:rPr>
              <a:t>r</a:t>
            </a:r>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value reference</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a:t>
            </a:r>
            <a:r>
              <a:rPr lang="en-RU" dirty="0">
                <a:solidFill>
                  <a:srgbClr val="323332"/>
                </a:solidFill>
                <a:latin typeface="Helvetica" pitchFamily="2" charset="0"/>
                <a:ea typeface="+mj-ea"/>
                <a:cs typeface="+mj-cs"/>
                <a:sym typeface="Calibri"/>
              </a:rPr>
              <a:t>The </a:t>
            </a:r>
            <a:r>
              <a:rPr lang="en-RU" b="1" dirty="0">
                <a:solidFill>
                  <a:srgbClr val="323332"/>
                </a:solidFill>
                <a:latin typeface="Helvetica" pitchFamily="2" charset="0"/>
                <a:sym typeface="Calibri"/>
              </a:rPr>
              <a:t>vt</a:t>
            </a:r>
            <a:r>
              <a:rPr lang="en-RU" dirty="0">
                <a:solidFill>
                  <a:srgbClr val="323332"/>
                </a:solidFill>
                <a:latin typeface="Helvetica" pitchFamily="2" charset="0"/>
                <a:ea typeface="+mj-ea"/>
                <a:cs typeface="+mj-cs"/>
                <a:sym typeface="Calibri"/>
              </a:rPr>
              <a:t> type is getting deduced for the class and not for the function </a:t>
            </a:r>
            <a:r>
              <a:rPr lang="en-RU" b="1" dirty="0">
                <a:solidFill>
                  <a:srgbClr val="323332"/>
                </a:solidFill>
                <a:latin typeface="Helvetica" pitchFamily="2" charset="0"/>
                <a:ea typeface="+mj-ea"/>
                <a:cs typeface="+mj-cs"/>
                <a:sym typeface="Calibri"/>
              </a:rPr>
              <a:t>f</a:t>
            </a:r>
            <a:r>
              <a:rPr lang="en-RU" dirty="0">
                <a:solidFill>
                  <a:srgbClr val="323332"/>
                </a:solidFill>
                <a:latin typeface="Helvetica" pitchFamily="2" charset="0"/>
                <a:ea typeface="+mj-ea"/>
                <a:cs typeface="+mj-cs"/>
                <a:sym typeface="Calibri"/>
              </a:rPr>
              <a:t>. </a:t>
            </a:r>
            <a:r>
              <a:rPr lang="en-RU" b="1" dirty="0">
                <a:solidFill>
                  <a:srgbClr val="323332"/>
                </a:solidFill>
                <a:latin typeface="Helvetica" pitchFamily="2" charset="0"/>
                <a:ea typeface="+mj-ea"/>
                <a:cs typeface="+mj-cs"/>
                <a:sym typeface="Calibri"/>
              </a:rPr>
              <a:t>vt</a:t>
            </a:r>
            <a:r>
              <a:rPr lang="en-RU" dirty="0">
                <a:solidFill>
                  <a:srgbClr val="323332"/>
                </a:solidFill>
                <a:latin typeface="Helvetica" pitchFamily="2" charset="0"/>
                <a:ea typeface="+mj-ea"/>
                <a:cs typeface="+mj-cs"/>
                <a:sym typeface="Calibri"/>
              </a:rPr>
              <a:t> is fully defined at the moment of definition of the method </a:t>
            </a:r>
            <a:r>
              <a:rPr lang="en-RU" b="1" dirty="0">
                <a:solidFill>
                  <a:srgbClr val="323332"/>
                </a:solidFill>
                <a:latin typeface="Helvetica" pitchFamily="2" charset="0"/>
                <a:ea typeface="+mj-ea"/>
                <a:cs typeface="+mj-cs"/>
                <a:sym typeface="Calibri"/>
              </a:rPr>
              <a:t>f</a:t>
            </a:r>
            <a:r>
              <a:rPr lang="en-RU" dirty="0">
                <a:solidFill>
                  <a:srgbClr val="323332"/>
                </a:solidFill>
                <a:latin typeface="Helvetica" pitchFamily="2" charset="0"/>
                <a:ea typeface="+mj-ea"/>
                <a:cs typeface="+mj-cs"/>
                <a:sym typeface="Calibri"/>
              </a:rPr>
              <a:t>, because it is getting bound to a complete an_obj&lt;</a:t>
            </a:r>
            <a:r>
              <a:rPr lang="en-RU" b="1" dirty="0">
                <a:solidFill>
                  <a:srgbClr val="323332"/>
                </a:solidFill>
                <a:latin typeface="Helvetica" pitchFamily="2" charset="0"/>
                <a:ea typeface="+mj-ea"/>
                <a:cs typeface="+mj-cs"/>
                <a:sym typeface="Calibri"/>
              </a:rPr>
              <a:t>vt</a:t>
            </a:r>
            <a:r>
              <a:rPr lang="en-RU" dirty="0">
                <a:solidFill>
                  <a:srgbClr val="323332"/>
                </a:solidFill>
                <a:latin typeface="Helvetica" pitchFamily="2" charset="0"/>
                <a:ea typeface="+mj-ea"/>
                <a:cs typeface="+mj-cs"/>
                <a:sym typeface="Calibri"/>
              </a:rPr>
              <a:t>&gt; type: </a:t>
            </a:r>
            <a:r>
              <a:rPr lang="en-RU" dirty="0">
                <a:solidFill>
                  <a:srgbClr val="000080"/>
                </a:solidFill>
                <a:latin typeface="Helvetica" pitchFamily="2" charset="0"/>
                <a:ea typeface="+mj-ea"/>
                <a:cs typeface="+mj-cs"/>
                <a:sym typeface="Calibri"/>
              </a:rPr>
              <a:t>an_obj&lt;</a:t>
            </a:r>
            <a:r>
              <a:rPr lang="en-RU" b="1" dirty="0">
                <a:solidFill>
                  <a:srgbClr val="000080"/>
                </a:solidFill>
                <a:latin typeface="Helvetica" pitchFamily="2" charset="0"/>
                <a:ea typeface="+mj-ea"/>
                <a:cs typeface="+mj-cs"/>
                <a:sym typeface="Calibri"/>
              </a:rPr>
              <a:t>vt</a:t>
            </a:r>
            <a:r>
              <a:rPr lang="en-RU" dirty="0">
                <a:solidFill>
                  <a:srgbClr val="000080"/>
                </a:solidFill>
                <a:latin typeface="Helvetica" pitchFamily="2" charset="0"/>
                <a:ea typeface="+mj-ea"/>
                <a:cs typeface="+mj-cs"/>
                <a:sym typeface="Calibri"/>
              </a:rPr>
              <a:t>&gt;::</a:t>
            </a:r>
            <a:r>
              <a:rPr lang="en-RU" b="1" dirty="0">
                <a:solidFill>
                  <a:srgbClr val="000080"/>
                </a:solidFill>
                <a:latin typeface="Helvetica" pitchFamily="2" charset="0"/>
                <a:ea typeface="+mj-ea"/>
                <a:cs typeface="+mj-cs"/>
                <a:sym typeface="Calibri"/>
              </a:rPr>
              <a:t>f</a:t>
            </a:r>
            <a:r>
              <a:rPr lang="en-RU" dirty="0">
                <a:solidFill>
                  <a:srgbClr val="000080"/>
                </a:solidFill>
                <a:latin typeface="Helvetica" pitchFamily="2" charset="0"/>
                <a:ea typeface="+mj-ea"/>
                <a:cs typeface="+mj-cs"/>
                <a:sym typeface="Calibri"/>
              </a:rPr>
              <a:t>()</a:t>
            </a:r>
            <a:r>
              <a:rPr lang="en-RU" dirty="0">
                <a:solidFill>
                  <a:schemeClr val="accent4"/>
                </a:solidFill>
                <a:latin typeface="Helvetica" pitchFamily="2" charset="0"/>
                <a:ea typeface="+mj-ea"/>
                <a:cs typeface="+mj-cs"/>
                <a:sym typeface="Calibri"/>
              </a:rPr>
              <a:t>.</a:t>
            </a:r>
          </a:p>
          <a:p>
            <a:pPr marL="342900" indent="-342900" hangingPunct="0">
              <a:buAutoNum type="arabicParenR"/>
            </a:pPr>
            <a:r>
              <a:rPr lang="en-GB" b="1" dirty="0">
                <a:solidFill>
                  <a:srgbClr val="323332"/>
                </a:solidFill>
                <a:latin typeface="Helvetica" pitchFamily="2" charset="0"/>
                <a:ea typeface="+mj-ea"/>
                <a:cs typeface="+mj-cs"/>
                <a:sym typeface="Calibri"/>
              </a:rPr>
              <a:t>u</a:t>
            </a:r>
            <a:r>
              <a:rPr lang="en-RU" b="1" dirty="0">
                <a:solidFill>
                  <a:srgbClr val="323332"/>
                </a:solidFill>
                <a:latin typeface="Helvetica" pitchFamily="2" charset="0"/>
                <a:ea typeface="+mj-ea"/>
                <a:cs typeface="+mj-cs"/>
                <a:sym typeface="Calibri"/>
              </a:rPr>
              <a:t>niversal reference</a:t>
            </a:r>
            <a:r>
              <a:rPr lang="en-RU" dirty="0">
                <a:solidFill>
                  <a:srgbClr val="323332"/>
                </a:solidFill>
                <a:latin typeface="Helvetica" pitchFamily="2" charset="0"/>
                <a:ea typeface="+mj-ea"/>
                <a:cs typeface="+mj-cs"/>
                <a:sym typeface="Calibri"/>
              </a:rPr>
              <a:t>. The type </a:t>
            </a:r>
            <a:r>
              <a:rPr lang="en-RU" b="1" dirty="0">
                <a:solidFill>
                  <a:srgbClr val="323332"/>
                </a:solidFill>
                <a:latin typeface="Helvetica" pitchFamily="2" charset="0"/>
                <a:ea typeface="+mj-ea"/>
                <a:cs typeface="+mj-cs"/>
                <a:sym typeface="Calibri"/>
              </a:rPr>
              <a:t>vt2</a:t>
            </a:r>
            <a:r>
              <a:rPr lang="en-RU" dirty="0">
                <a:solidFill>
                  <a:srgbClr val="323332"/>
                </a:solidFill>
                <a:latin typeface="Helvetica" pitchFamily="2" charset="0"/>
                <a:ea typeface="+mj-ea"/>
                <a:cs typeface="+mj-cs"/>
                <a:sym typeface="Calibri"/>
              </a:rPr>
              <a:t> is getting deduced for the method f.</a:t>
            </a:r>
          </a:p>
          <a:p>
            <a:pPr marL="342900" indent="-342900" hangingPunct="0">
              <a:buAutoNum type="arabicParenR"/>
            </a:pPr>
            <a:r>
              <a:rPr lang="en-GB" b="1" dirty="0">
                <a:solidFill>
                  <a:srgbClr val="323332"/>
                </a:solidFill>
                <a:latin typeface="Helvetica" pitchFamily="2" charset="0"/>
                <a:ea typeface="+mj-ea"/>
                <a:cs typeface="+mj-cs"/>
                <a:sym typeface="Calibri"/>
              </a:rPr>
              <a:t>r</a:t>
            </a:r>
            <a:r>
              <a:rPr lang="en-RU" b="1" dirty="0">
                <a:solidFill>
                  <a:srgbClr val="323332"/>
                </a:solidFill>
                <a:latin typeface="Helvetica" pitchFamily="2" charset="0"/>
                <a:ea typeface="+mj-ea"/>
                <a:cs typeface="+mj-cs"/>
                <a:sym typeface="Calibri"/>
              </a:rPr>
              <a:t>value reference. </a:t>
            </a:r>
            <a:r>
              <a:rPr lang="en-RU" dirty="0">
                <a:solidFill>
                  <a:srgbClr val="323332"/>
                </a:solidFill>
                <a:latin typeface="Helvetica" pitchFamily="2" charset="0"/>
                <a:ea typeface="+mj-ea"/>
                <a:cs typeface="+mj-cs"/>
                <a:sym typeface="Calibri"/>
              </a:rPr>
              <a:t>Const keyword is a qualifier, qualifiers are prohibited for universal references. </a:t>
            </a:r>
            <a:endPar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1446691489"/>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GB" dirty="0">
                <a:latin typeface="Helvetica" pitchFamily="2" charset="0"/>
              </a:rPr>
              <a:t>Universal references</a:t>
            </a:r>
            <a:endParaRPr lang="ru-RU" dirty="0">
              <a:latin typeface="Helvetica" pitchFamily="2" charset="0"/>
            </a:endParaRPr>
          </a:p>
        </p:txBody>
      </p:sp>
      <p:sp>
        <p:nvSpPr>
          <p:cNvPr id="4" name="TextBox 3">
            <a:extLst>
              <a:ext uri="{FF2B5EF4-FFF2-40B4-BE49-F238E27FC236}">
                <a16:creationId xmlns:a16="http://schemas.microsoft.com/office/drawing/2014/main" id="{7DACB27D-BE07-B649-9F5B-BD220B7A7E68}"/>
              </a:ext>
            </a:extLst>
          </p:cNvPr>
          <p:cNvSpPr txBox="1"/>
          <p:nvPr/>
        </p:nvSpPr>
        <p:spPr>
          <a:xfrm>
            <a:off x="1120775" y="1567727"/>
            <a:ext cx="10344394" cy="25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a:buFont typeface="Arial" panose="020B0604020202020204" pitchFamily="34" charset="0"/>
              <a:buChar char="•"/>
            </a:pPr>
            <a:r>
              <a:rPr lang="en-GB" b="1" dirty="0" err="1">
                <a:solidFill>
                  <a:srgbClr val="FF0000"/>
                </a:solidFill>
                <a:latin typeface="Helvetica" pitchFamily="2" charset="0"/>
              </a:rPr>
              <a:t>Rvalue</a:t>
            </a:r>
            <a:r>
              <a:rPr lang="en-GB" b="1" dirty="0">
                <a:latin typeface="Helvetica" pitchFamily="2" charset="0"/>
              </a:rPr>
              <a:t> / </a:t>
            </a:r>
            <a:r>
              <a:rPr lang="en-GB" b="1" dirty="0" err="1">
                <a:solidFill>
                  <a:srgbClr val="000080"/>
                </a:solidFill>
                <a:latin typeface="Helvetica" pitchFamily="2" charset="0"/>
              </a:rPr>
              <a:t>lvalue</a:t>
            </a:r>
            <a:r>
              <a:rPr lang="en-GB" b="1" dirty="0">
                <a:latin typeface="Helvetica" pitchFamily="2" charset="0"/>
              </a:rPr>
              <a:t> reference</a:t>
            </a:r>
          </a:p>
          <a:p>
            <a:pPr marL="800100" lvl="1" indent="-342900">
              <a:buFont typeface="Arial" panose="020B0604020202020204" pitchFamily="34" charset="0"/>
              <a:buChar char="•"/>
            </a:pPr>
            <a:r>
              <a:rPr lang="en-GB" dirty="0">
                <a:latin typeface="Helvetica" pitchFamily="2" charset="0"/>
              </a:rPr>
              <a:t>Binds </a:t>
            </a:r>
            <a:r>
              <a:rPr lang="en-GB" b="1" dirty="0" err="1">
                <a:solidFill>
                  <a:srgbClr val="FF0000"/>
                </a:solidFill>
                <a:latin typeface="Helvetica" pitchFamily="2" charset="0"/>
              </a:rPr>
              <a:t>rvalues</a:t>
            </a:r>
            <a:r>
              <a:rPr lang="en-GB" dirty="0">
                <a:latin typeface="Helvetica" pitchFamily="2" charset="0"/>
              </a:rPr>
              <a:t> / </a:t>
            </a:r>
            <a:r>
              <a:rPr lang="en-GB" b="1" dirty="0" err="1">
                <a:solidFill>
                  <a:srgbClr val="000080"/>
                </a:solidFill>
                <a:latin typeface="Helvetica" pitchFamily="2" charset="0"/>
              </a:rPr>
              <a:t>lvalues</a:t>
            </a:r>
            <a:r>
              <a:rPr lang="en-GB" dirty="0">
                <a:latin typeface="Helvetica" pitchFamily="2" charset="0"/>
              </a:rPr>
              <a:t> only</a:t>
            </a:r>
          </a:p>
          <a:p>
            <a:pPr marL="800100" lvl="1" indent="-342900">
              <a:buFont typeface="Arial" panose="020B0604020202020204" pitchFamily="34" charset="0"/>
              <a:buChar char="•"/>
            </a:pPr>
            <a:r>
              <a:rPr lang="en-GB" dirty="0">
                <a:latin typeface="Helvetica" pitchFamily="2" charset="0"/>
              </a:rPr>
              <a:t>Indicates </a:t>
            </a:r>
            <a:r>
              <a:rPr lang="en-GB" b="1" dirty="0">
                <a:solidFill>
                  <a:srgbClr val="FF0000"/>
                </a:solidFill>
                <a:latin typeface="Helvetica" pitchFamily="2" charset="0"/>
              </a:rPr>
              <a:t>moving</a:t>
            </a:r>
            <a:r>
              <a:rPr lang="en-GB" dirty="0">
                <a:latin typeface="Helvetica" pitchFamily="2" charset="0"/>
              </a:rPr>
              <a:t> / </a:t>
            </a:r>
            <a:r>
              <a:rPr lang="en-GB" b="1" dirty="0">
                <a:solidFill>
                  <a:srgbClr val="000080"/>
                </a:solidFill>
                <a:latin typeface="Helvetica" pitchFamily="2" charset="0"/>
              </a:rPr>
              <a:t>copying</a:t>
            </a:r>
            <a:r>
              <a:rPr lang="en-GB" dirty="0">
                <a:latin typeface="Helvetica" pitchFamily="2" charset="0"/>
              </a:rPr>
              <a:t> of objects.</a:t>
            </a:r>
          </a:p>
          <a:p>
            <a:pPr marL="342900" indent="-342900">
              <a:buFont typeface="Arial" panose="020B0604020202020204" pitchFamily="34" charset="0"/>
              <a:buChar char="•"/>
            </a:pPr>
            <a:r>
              <a:rPr lang="en-GB" b="1" dirty="0">
                <a:latin typeface="Helvetica" pitchFamily="2" charset="0"/>
              </a:rPr>
              <a:t>Universal reference </a:t>
            </a:r>
            <a:r>
              <a:rPr lang="en-GB" dirty="0">
                <a:latin typeface="Helvetica" pitchFamily="2" charset="0"/>
              </a:rPr>
              <a:t>— special type of reference that can bind every value.</a:t>
            </a:r>
          </a:p>
          <a:p>
            <a:pPr marL="800100" lvl="1" indent="-342900">
              <a:buFont typeface="Arial" panose="020B0604020202020204" pitchFamily="34" charset="0"/>
              <a:buChar char="•"/>
            </a:pPr>
            <a:r>
              <a:rPr lang="en-GB" dirty="0">
                <a:latin typeface="Helvetica" pitchFamily="2" charset="0"/>
              </a:rPr>
              <a:t>Can bind </a:t>
            </a:r>
            <a:r>
              <a:rPr lang="en-GB" dirty="0" err="1">
                <a:latin typeface="Helvetica" pitchFamily="2" charset="0"/>
              </a:rPr>
              <a:t>lvalues</a:t>
            </a:r>
            <a:r>
              <a:rPr lang="en-GB" dirty="0">
                <a:latin typeface="Helvetica" pitchFamily="2" charset="0"/>
              </a:rPr>
              <a:t>, </a:t>
            </a:r>
            <a:r>
              <a:rPr lang="en-GB" dirty="0" err="1">
                <a:latin typeface="Helvetica" pitchFamily="2" charset="0"/>
              </a:rPr>
              <a:t>rvalues</a:t>
            </a:r>
            <a:r>
              <a:rPr lang="en-GB" dirty="0">
                <a:latin typeface="Helvetica" pitchFamily="2" charset="0"/>
              </a:rPr>
              <a:t> (</a:t>
            </a:r>
            <a:r>
              <a:rPr lang="en-GB" dirty="0" err="1">
                <a:latin typeface="Helvetica" pitchFamily="2" charset="0"/>
              </a:rPr>
              <a:t>const</a:t>
            </a:r>
            <a:r>
              <a:rPr lang="en-GB" dirty="0">
                <a:latin typeface="Helvetica" pitchFamily="2" charset="0"/>
              </a:rPr>
              <a:t> or non-</a:t>
            </a:r>
            <a:r>
              <a:rPr lang="en-GB" dirty="0" err="1">
                <a:latin typeface="Helvetica" pitchFamily="2" charset="0"/>
              </a:rPr>
              <a:t>const</a:t>
            </a:r>
            <a:r>
              <a:rPr lang="en-GB" dirty="0">
                <a:latin typeface="Helvetica" pitchFamily="2" charset="0"/>
              </a:rPr>
              <a:t>) thus everything.</a:t>
            </a:r>
          </a:p>
          <a:p>
            <a:pPr marL="800100" lvl="1" indent="-342900">
              <a:buFont typeface="Arial" panose="020B0604020202020204" pitchFamily="34" charset="0"/>
              <a:buChar char="•"/>
            </a:pPr>
            <a:r>
              <a:rPr lang="en-GB" dirty="0">
                <a:latin typeface="Helvetica" pitchFamily="2" charset="0"/>
              </a:rPr>
              <a:t>Facilitate copying, </a:t>
            </a:r>
            <a:r>
              <a:rPr lang="en-GB" b="1" dirty="0">
                <a:latin typeface="Helvetica" pitchFamily="2" charset="0"/>
              </a:rPr>
              <a:t>or</a:t>
            </a:r>
            <a:r>
              <a:rPr lang="en-GB" dirty="0">
                <a:latin typeface="Helvetica" pitchFamily="2" charset="0"/>
              </a:rPr>
              <a:t> moving.</a:t>
            </a:r>
          </a:p>
          <a:p>
            <a:pPr marL="800100" lvl="1" indent="-342900">
              <a:buFont typeface="Arial" panose="020B0604020202020204" pitchFamily="34" charset="0"/>
              <a:buChar char="•"/>
            </a:pPr>
            <a:r>
              <a:rPr lang="en-GB" dirty="0">
                <a:latin typeface="Helvetica" pitchFamily="2" charset="0"/>
              </a:rPr>
              <a:t>Syntactically </a:t>
            </a:r>
            <a:r>
              <a:rPr lang="en-GB" b="1" dirty="0">
                <a:latin typeface="Helvetica" pitchFamily="2" charset="0"/>
              </a:rPr>
              <a:t>type&amp;&amp;</a:t>
            </a:r>
            <a:r>
              <a:rPr lang="en-GB" dirty="0">
                <a:latin typeface="Helvetica" pitchFamily="2" charset="0"/>
              </a:rPr>
              <a:t> but semantically </a:t>
            </a:r>
            <a:r>
              <a:rPr lang="en-GB" b="1" dirty="0">
                <a:latin typeface="Helvetica" pitchFamily="2" charset="0"/>
              </a:rPr>
              <a:t>type&amp;&amp;</a:t>
            </a:r>
            <a:r>
              <a:rPr lang="en-GB" dirty="0">
                <a:latin typeface="Helvetica" pitchFamily="2" charset="0"/>
              </a:rPr>
              <a:t> or </a:t>
            </a:r>
            <a:r>
              <a:rPr lang="en-GB" b="1" dirty="0">
                <a:latin typeface="Helvetica" pitchFamily="2" charset="0"/>
              </a:rPr>
              <a:t>type&amp;</a:t>
            </a:r>
            <a:r>
              <a:rPr lang="en-GB" dirty="0">
                <a:latin typeface="Helvetica" pitchFamily="2" charset="0"/>
              </a:rPr>
              <a:t>.</a:t>
            </a:r>
          </a:p>
          <a:p>
            <a:br>
              <a:rPr lang="en-GB" dirty="0">
                <a:latin typeface="Helvetica" pitchFamily="2" charset="0"/>
              </a:rPr>
            </a:b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pic>
        <p:nvPicPr>
          <p:cNvPr id="8" name="Picture 7">
            <a:extLst>
              <a:ext uri="{FF2B5EF4-FFF2-40B4-BE49-F238E27FC236}">
                <a16:creationId xmlns:a16="http://schemas.microsoft.com/office/drawing/2014/main" id="{3553EFAE-E5D7-E244-9F67-0A36A8FBF9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775" y="3821820"/>
            <a:ext cx="6377305" cy="2523949"/>
          </a:xfrm>
          <a:prstGeom prst="rect">
            <a:avLst/>
          </a:prstGeom>
        </p:spPr>
      </p:pic>
      <p:sp>
        <p:nvSpPr>
          <p:cNvPr id="16" name="TextBox 15">
            <a:extLst>
              <a:ext uri="{FF2B5EF4-FFF2-40B4-BE49-F238E27FC236}">
                <a16:creationId xmlns:a16="http://schemas.microsoft.com/office/drawing/2014/main" id="{D9C92A89-8DE7-7946-96D3-85D4339BEA0F}"/>
              </a:ext>
            </a:extLst>
          </p:cNvPr>
          <p:cNvSpPr txBox="1"/>
          <p:nvPr/>
        </p:nvSpPr>
        <p:spPr>
          <a:xfrm>
            <a:off x="3092296" y="6349002"/>
            <a:ext cx="283553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ic.10: rvalue ref vs universal ref</a:t>
            </a:r>
          </a:p>
        </p:txBody>
      </p:sp>
      <p:sp>
        <p:nvSpPr>
          <p:cNvPr id="10" name="TextBox 9">
            <a:extLst>
              <a:ext uri="{FF2B5EF4-FFF2-40B4-BE49-F238E27FC236}">
                <a16:creationId xmlns:a16="http://schemas.microsoft.com/office/drawing/2014/main" id="{51FAA94E-9EA9-D247-A227-44F0633F2A5D}"/>
              </a:ext>
            </a:extLst>
          </p:cNvPr>
          <p:cNvSpPr txBox="1"/>
          <p:nvPr/>
        </p:nvSpPr>
        <p:spPr>
          <a:xfrm>
            <a:off x="7661873" y="4483630"/>
            <a:ext cx="4189606"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Note</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a:t>
            </a:r>
            <a:r>
              <a:rPr lang="en-RU" dirty="0">
                <a:solidFill>
                  <a:srgbClr val="323332"/>
                </a:solidFill>
                <a:latin typeface="Helvetica" pitchFamily="2" charset="0"/>
                <a:ea typeface="+mj-ea"/>
                <a:cs typeface="+mj-cs"/>
                <a:sym typeface="Calibri"/>
              </a:rPr>
              <a:t>Reference collapsing rule):</a:t>
            </a:r>
          </a:p>
          <a:p>
            <a:pPr hangingPunct="0"/>
            <a:r>
              <a:rPr lang="en-GB" dirty="0" err="1">
                <a:solidFill>
                  <a:srgbClr val="323332"/>
                </a:solidFill>
                <a:latin typeface="Helvetica" pitchFamily="2" charset="0"/>
                <a:sym typeface="Calibri"/>
              </a:rPr>
              <a:t>vt</a:t>
            </a:r>
            <a:r>
              <a:rPr lang="en-GB" dirty="0">
                <a:solidFill>
                  <a:srgbClr val="323332"/>
                </a:solidFill>
                <a:latin typeface="Helvetica" pitchFamily="2" charset="0"/>
                <a:sym typeface="Calibri"/>
              </a:rPr>
              <a:t> = int =&gt; </a:t>
            </a:r>
            <a:r>
              <a:rPr lang="en-GB" dirty="0" err="1">
                <a:solidFill>
                  <a:srgbClr val="323332"/>
                </a:solidFill>
                <a:latin typeface="Helvetica" pitchFamily="2" charset="0"/>
                <a:sym typeface="Calibri"/>
              </a:rPr>
              <a:t>vt</a:t>
            </a:r>
            <a:r>
              <a:rPr lang="en-GB" b="1" dirty="0">
                <a:solidFill>
                  <a:srgbClr val="323332"/>
                </a:solidFill>
                <a:latin typeface="Helvetica" pitchFamily="2" charset="0"/>
                <a:sym typeface="Calibri"/>
              </a:rPr>
              <a:t>&amp;&amp;</a:t>
            </a:r>
            <a:r>
              <a:rPr lang="en-GB" dirty="0">
                <a:solidFill>
                  <a:srgbClr val="323332"/>
                </a:solidFill>
                <a:latin typeface="Helvetica" pitchFamily="2" charset="0"/>
                <a:sym typeface="Calibri"/>
              </a:rPr>
              <a:t> = (int)</a:t>
            </a:r>
            <a:r>
              <a:rPr lang="en-GB" b="1" dirty="0">
                <a:solidFill>
                  <a:srgbClr val="323332"/>
                </a:solidFill>
                <a:latin typeface="Helvetica" pitchFamily="2" charset="0"/>
                <a:sym typeface="Calibri"/>
              </a:rPr>
              <a:t>&amp;&amp;</a:t>
            </a:r>
            <a:r>
              <a:rPr lang="en-GB" dirty="0">
                <a:solidFill>
                  <a:srgbClr val="323332"/>
                </a:solidFill>
                <a:latin typeface="Helvetica" pitchFamily="2" charset="0"/>
                <a:sym typeface="Calibri"/>
              </a:rPr>
              <a:t> = int</a:t>
            </a:r>
            <a:r>
              <a:rPr lang="en-GB" b="1" dirty="0">
                <a:solidFill>
                  <a:srgbClr val="323332"/>
                </a:solidFill>
                <a:latin typeface="Helvetica" pitchFamily="2" charset="0"/>
                <a:sym typeface="Calibri"/>
              </a:rPr>
              <a:t>&amp;&amp;</a:t>
            </a:r>
            <a:endParaRPr lang="en-RU" b="1" dirty="0">
              <a:solidFill>
                <a:srgbClr val="323332"/>
              </a:solidFill>
              <a:latin typeface="Helvetica" pitchFamily="2" charset="0"/>
              <a:ea typeface="+mj-ea"/>
              <a:cs typeface="+mj-cs"/>
              <a:sym typeface="Calibri"/>
            </a:endParaRPr>
          </a:p>
          <a:p>
            <a:pPr hangingPunct="0"/>
            <a:r>
              <a:rPr lang="en-GB" dirty="0" err="1">
                <a:solidFill>
                  <a:srgbClr val="323332"/>
                </a:solidFill>
                <a:latin typeface="Helvetica" pitchFamily="2" charset="0"/>
                <a:ea typeface="+mj-ea"/>
                <a:cs typeface="+mj-cs"/>
                <a:sym typeface="Calibri"/>
              </a:rPr>
              <a:t>v</a:t>
            </a:r>
            <a:r>
              <a:rPr kumimoji="0" lang="en-GB" sz="1800" b="0" i="0" u="none" strike="noStrike" cap="none" spc="0" normalizeH="0" baseline="0" dirty="0" err="1">
                <a:ln>
                  <a:noFill/>
                </a:ln>
                <a:solidFill>
                  <a:srgbClr val="323332"/>
                </a:solidFill>
                <a:effectLst/>
                <a:uFillTx/>
                <a:latin typeface="Helvetica" pitchFamily="2" charset="0"/>
                <a:ea typeface="+mj-ea"/>
                <a:cs typeface="+mj-cs"/>
                <a:sym typeface="Calibri"/>
              </a:rPr>
              <a:t>t</a:t>
            </a:r>
            <a:r>
              <a:rPr kumimoji="0" lang="en-GB" sz="1800" b="0" i="0" u="none" strike="noStrike" cap="none" spc="0" normalizeH="0" baseline="0" dirty="0">
                <a:ln>
                  <a:noFill/>
                </a:ln>
                <a:solidFill>
                  <a:srgbClr val="323332"/>
                </a:solidFill>
                <a:effectLst/>
                <a:uFillTx/>
                <a:latin typeface="Helvetica" pitchFamily="2" charset="0"/>
                <a:ea typeface="+mj-ea"/>
                <a:cs typeface="+mj-cs"/>
                <a:sym typeface="Calibri"/>
              </a:rPr>
              <a:t> = int</a:t>
            </a:r>
            <a:r>
              <a:rPr lang="en-GB" b="1" dirty="0">
                <a:solidFill>
                  <a:srgbClr val="323332"/>
                </a:solidFill>
                <a:latin typeface="Helvetica" pitchFamily="2" charset="0"/>
                <a:sym typeface="Calibri"/>
              </a:rPr>
              <a:t>&amp;</a:t>
            </a:r>
            <a:r>
              <a:rPr kumimoji="0" lang="en-GB" sz="1800" b="0" i="0" u="none" strike="noStrike" cap="none" spc="0" normalizeH="0" baseline="0" dirty="0">
                <a:ln>
                  <a:noFill/>
                </a:ln>
                <a:solidFill>
                  <a:srgbClr val="323332"/>
                </a:solidFill>
                <a:effectLst/>
                <a:uFillTx/>
                <a:latin typeface="Helvetica" pitchFamily="2" charset="0"/>
                <a:ea typeface="+mj-ea"/>
                <a:cs typeface="+mj-cs"/>
                <a:sym typeface="Calibri"/>
              </a:rPr>
              <a:t> =&gt; v</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t</a:t>
            </a:r>
            <a:r>
              <a:rPr lang="en-GB" b="1" dirty="0">
                <a:solidFill>
                  <a:srgbClr val="323332"/>
                </a:solidFill>
                <a:latin typeface="Helvetica" pitchFamily="2" charset="0"/>
                <a:sym typeface="Calibri"/>
              </a:rPr>
              <a:t>&amp;&amp;</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 (int</a:t>
            </a:r>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&amp;</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a:t>
            </a:r>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&amp;&amp;</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 int</a:t>
            </a:r>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&amp;</a:t>
            </a:r>
          </a:p>
          <a:p>
            <a:pPr hangingPunct="0"/>
            <a:r>
              <a:rPr kumimoji="0" lang="en-GB" sz="1800" b="0" i="0" u="none" strike="noStrike" cap="none" spc="0" normalizeH="0" baseline="0" dirty="0" err="1">
                <a:ln>
                  <a:noFill/>
                </a:ln>
                <a:solidFill>
                  <a:srgbClr val="323332"/>
                </a:solidFill>
                <a:effectLst/>
                <a:uFillTx/>
                <a:latin typeface="Helvetica" pitchFamily="2" charset="0"/>
                <a:ea typeface="+mj-ea"/>
                <a:cs typeface="+mj-cs"/>
                <a:sym typeface="Calibri"/>
              </a:rPr>
              <a:t>vt</a:t>
            </a:r>
            <a:r>
              <a:rPr kumimoji="0" lang="en-GB" sz="1800" b="0" i="0" u="none" strike="noStrike" cap="none" spc="0" normalizeH="0" baseline="0" dirty="0">
                <a:ln>
                  <a:noFill/>
                </a:ln>
                <a:solidFill>
                  <a:srgbClr val="323332"/>
                </a:solidFill>
                <a:effectLst/>
                <a:uFillTx/>
                <a:latin typeface="Helvetica" pitchFamily="2" charset="0"/>
                <a:ea typeface="+mj-ea"/>
                <a:cs typeface="+mj-cs"/>
                <a:sym typeface="Calibri"/>
              </a:rPr>
              <a:t> = int</a:t>
            </a:r>
            <a:r>
              <a:rPr lang="en-GB" b="1" dirty="0">
                <a:solidFill>
                  <a:srgbClr val="323332"/>
                </a:solidFill>
                <a:latin typeface="Helvetica" pitchFamily="2" charset="0"/>
                <a:sym typeface="Calibri"/>
              </a:rPr>
              <a:t>&amp;&amp;</a:t>
            </a:r>
            <a:r>
              <a:rPr kumimoji="0" lang="en-GB" sz="1800" b="0" i="0" u="none" strike="noStrike" cap="none" spc="0" normalizeH="0" baseline="0" dirty="0">
                <a:ln>
                  <a:noFill/>
                </a:ln>
                <a:solidFill>
                  <a:srgbClr val="323332"/>
                </a:solidFill>
                <a:effectLst/>
                <a:uFillTx/>
                <a:latin typeface="Helvetica" pitchFamily="2" charset="0"/>
                <a:ea typeface="+mj-ea"/>
                <a:cs typeface="+mj-cs"/>
                <a:sym typeface="Calibri"/>
              </a:rPr>
              <a:t> =&gt; </a:t>
            </a:r>
            <a:r>
              <a:rPr kumimoji="0" lang="en-GB" sz="1800" b="0" i="0" u="none" strike="noStrike" cap="none" spc="0" normalizeH="0" baseline="0" dirty="0" err="1">
                <a:ln>
                  <a:noFill/>
                </a:ln>
                <a:solidFill>
                  <a:srgbClr val="323332"/>
                </a:solidFill>
                <a:effectLst/>
                <a:uFillTx/>
                <a:latin typeface="Helvetica" pitchFamily="2" charset="0"/>
                <a:ea typeface="+mj-ea"/>
                <a:cs typeface="+mj-cs"/>
                <a:sym typeface="Calibri"/>
              </a:rPr>
              <a:t>vt</a:t>
            </a:r>
            <a:r>
              <a:rPr lang="en-GB" b="1" dirty="0">
                <a:solidFill>
                  <a:srgbClr val="323332"/>
                </a:solidFill>
                <a:latin typeface="Helvetica" pitchFamily="2" charset="0"/>
                <a:sym typeface="Calibri"/>
              </a:rPr>
              <a:t>&amp;&amp;</a:t>
            </a:r>
            <a:r>
              <a:rPr kumimoji="0" lang="en-GB" sz="1800" b="0" i="0" u="none" strike="noStrike" cap="none" spc="0" normalizeH="0" baseline="0" dirty="0">
                <a:ln>
                  <a:noFill/>
                </a:ln>
                <a:solidFill>
                  <a:srgbClr val="323332"/>
                </a:solidFill>
                <a:effectLst/>
                <a:uFillTx/>
                <a:latin typeface="Helvetica" pitchFamily="2" charset="0"/>
                <a:ea typeface="+mj-ea"/>
                <a:cs typeface="+mj-cs"/>
                <a:sym typeface="Calibri"/>
              </a:rPr>
              <a:t> = (int</a:t>
            </a:r>
            <a:r>
              <a:rPr kumimoji="0" lang="en-GB" sz="1800" b="1" i="0" u="none" strike="noStrike" cap="none" spc="0" normalizeH="0" baseline="0" dirty="0">
                <a:ln>
                  <a:noFill/>
                </a:ln>
                <a:solidFill>
                  <a:srgbClr val="323332"/>
                </a:solidFill>
                <a:effectLst/>
                <a:uFillTx/>
                <a:latin typeface="Helvetica" pitchFamily="2" charset="0"/>
                <a:ea typeface="+mj-ea"/>
                <a:cs typeface="+mj-cs"/>
                <a:sym typeface="Calibri"/>
              </a:rPr>
              <a:t>&amp;&amp;</a:t>
            </a:r>
            <a:r>
              <a:rPr kumimoji="0" lang="en-GB" sz="1800" b="0" i="0" u="none" strike="noStrike" cap="none" spc="0" normalizeH="0" baseline="0" dirty="0">
                <a:ln>
                  <a:noFill/>
                </a:ln>
                <a:solidFill>
                  <a:srgbClr val="323332"/>
                </a:solidFill>
                <a:effectLst/>
                <a:uFillTx/>
                <a:latin typeface="Helvetica" pitchFamily="2" charset="0"/>
                <a:ea typeface="+mj-ea"/>
                <a:cs typeface="+mj-cs"/>
                <a:sym typeface="Calibri"/>
              </a:rPr>
              <a:t>)</a:t>
            </a:r>
            <a:r>
              <a:rPr kumimoji="0" lang="en-GB" sz="1800" b="1" i="0" u="none" strike="noStrike" cap="none" spc="0" normalizeH="0" baseline="0" dirty="0">
                <a:ln>
                  <a:noFill/>
                </a:ln>
                <a:solidFill>
                  <a:srgbClr val="323332"/>
                </a:solidFill>
                <a:effectLst/>
                <a:uFillTx/>
                <a:latin typeface="Helvetica" pitchFamily="2" charset="0"/>
                <a:ea typeface="+mj-ea"/>
                <a:cs typeface="+mj-cs"/>
                <a:sym typeface="Calibri"/>
              </a:rPr>
              <a:t>&amp;&amp;</a:t>
            </a:r>
            <a:r>
              <a:rPr kumimoji="0" lang="en-GB" sz="1800" b="0" i="0" u="none" strike="noStrike" cap="none" spc="0" normalizeH="0" baseline="0" dirty="0">
                <a:ln>
                  <a:noFill/>
                </a:ln>
                <a:solidFill>
                  <a:srgbClr val="323332"/>
                </a:solidFill>
                <a:effectLst/>
                <a:uFillTx/>
                <a:latin typeface="Helvetica" pitchFamily="2" charset="0"/>
                <a:ea typeface="+mj-ea"/>
                <a:cs typeface="+mj-cs"/>
                <a:sym typeface="Calibri"/>
              </a:rPr>
              <a:t> = int</a:t>
            </a:r>
            <a:r>
              <a:rPr lang="en-GB" b="1" dirty="0">
                <a:solidFill>
                  <a:srgbClr val="323332"/>
                </a:solidFill>
                <a:latin typeface="Helvetica" pitchFamily="2" charset="0"/>
                <a:sym typeface="Calibri"/>
              </a:rPr>
              <a:t>&amp;&amp;</a:t>
            </a:r>
            <a:endParaRPr kumimoji="0" lang="en-GB"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224913275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Troubles of C++07</a:t>
            </a:r>
            <a:endParaRPr lang="ru-RU" dirty="0">
              <a:latin typeface="Helvetica" pitchFamily="2" charset="0"/>
            </a:endParaRPr>
          </a:p>
        </p:txBody>
      </p:sp>
      <p:sp>
        <p:nvSpPr>
          <p:cNvPr id="10" name="TextBox 9">
            <a:extLst>
              <a:ext uri="{FF2B5EF4-FFF2-40B4-BE49-F238E27FC236}">
                <a16:creationId xmlns:a16="http://schemas.microsoft.com/office/drawing/2014/main" id="{AEF65BEF-8917-4B44-A4B0-43C90E0E0255}"/>
              </a:ext>
            </a:extLst>
          </p:cNvPr>
          <p:cNvSpPr txBox="1"/>
          <p:nvPr/>
        </p:nvSpPr>
        <p:spPr>
          <a:xfrm>
            <a:off x="1120776" y="2466730"/>
            <a:ext cx="91948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dirty="0">
                <a:solidFill>
                  <a:srgbClr val="323332"/>
                </a:solidFill>
                <a:latin typeface="Helvetica" pitchFamily="2" charset="0"/>
                <a:ea typeface="+mj-ea"/>
                <a:cs typeface="+mj-cs"/>
                <a:sym typeface="Calibri"/>
              </a:rPr>
              <a:t>Int x = 5</a:t>
            </a:r>
          </a:p>
        </p:txBody>
      </p:sp>
      <p:sp>
        <p:nvSpPr>
          <p:cNvPr id="16" name="TextBox 15">
            <a:extLst>
              <a:ext uri="{FF2B5EF4-FFF2-40B4-BE49-F238E27FC236}">
                <a16:creationId xmlns:a16="http://schemas.microsoft.com/office/drawing/2014/main" id="{BE5E0556-3133-F340-BB54-22373E003FDF}"/>
              </a:ext>
            </a:extLst>
          </p:cNvPr>
          <p:cNvSpPr txBox="1"/>
          <p:nvPr/>
        </p:nvSpPr>
        <p:spPr>
          <a:xfrm>
            <a:off x="1120775" y="2836060"/>
            <a:ext cx="119757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dirty="0">
                <a:solidFill>
                  <a:srgbClr val="323332"/>
                </a:solidFill>
                <a:latin typeface="Helvetica" pitchFamily="2" charset="0"/>
                <a:ea typeface="+mj-ea"/>
                <a:cs typeface="+mj-cs"/>
                <a:sym typeface="Calibri"/>
              </a:rPr>
              <a:t>char y = ’s’</a:t>
            </a:r>
          </a:p>
        </p:txBody>
      </p:sp>
      <p:sp>
        <p:nvSpPr>
          <p:cNvPr id="17" name="TextBox 16">
            <a:extLst>
              <a:ext uri="{FF2B5EF4-FFF2-40B4-BE49-F238E27FC236}">
                <a16:creationId xmlns:a16="http://schemas.microsoft.com/office/drawing/2014/main" id="{F678E49C-7B19-D44A-A8A2-56919FD5DF4A}"/>
              </a:ext>
            </a:extLst>
          </p:cNvPr>
          <p:cNvSpPr txBox="1"/>
          <p:nvPr/>
        </p:nvSpPr>
        <p:spPr>
          <a:xfrm>
            <a:off x="1120775" y="3208055"/>
            <a:ext cx="136832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dirty="0">
                <a:solidFill>
                  <a:srgbClr val="323332"/>
                </a:solidFill>
                <a:latin typeface="Helvetica" pitchFamily="2" charset="0"/>
                <a:ea typeface="+mj-ea"/>
                <a:cs typeface="+mj-cs"/>
                <a:sym typeface="Calibri"/>
              </a:rPr>
              <a:t>bool z = true</a:t>
            </a:r>
          </a:p>
        </p:txBody>
      </p:sp>
      <p:sp>
        <p:nvSpPr>
          <p:cNvPr id="18" name="TextBox 17">
            <a:extLst>
              <a:ext uri="{FF2B5EF4-FFF2-40B4-BE49-F238E27FC236}">
                <a16:creationId xmlns:a16="http://schemas.microsoft.com/office/drawing/2014/main" id="{5E3670C8-611F-A345-A278-9886A13D0365}"/>
              </a:ext>
            </a:extLst>
          </p:cNvPr>
          <p:cNvSpPr txBox="1"/>
          <p:nvPr/>
        </p:nvSpPr>
        <p:spPr>
          <a:xfrm>
            <a:off x="6096001" y="2697560"/>
            <a:ext cx="526877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rgbClr val="00B050"/>
                </a:solidFill>
                <a:latin typeface="Helvetica" pitchFamily="2" charset="0"/>
                <a:ea typeface="+mj-ea"/>
                <a:cs typeface="+mj-cs"/>
                <a:sym typeface="Calibri"/>
              </a:rPr>
              <a:t>Only one</a:t>
            </a:r>
            <a:r>
              <a:rPr kumimoji="0" lang="en-RU" sz="1800" b="0" i="0" u="none" strike="noStrike" cap="none" spc="0" normalizeH="0" baseline="0" dirty="0">
                <a:ln>
                  <a:noFill/>
                </a:ln>
                <a:solidFill>
                  <a:srgbClr val="00B050"/>
                </a:solidFill>
                <a:effectLst/>
                <a:uFillTx/>
                <a:latin typeface="Helvetica" pitchFamily="2" charset="0"/>
                <a:ea typeface="+mj-ea"/>
                <a:cs typeface="+mj-cs"/>
                <a:sym typeface="Calibri"/>
              </a:rPr>
              <a:t> operation, because we’re working with built-in primitive types.</a:t>
            </a:r>
          </a:p>
        </p:txBody>
      </p:sp>
      <p:sp>
        <p:nvSpPr>
          <p:cNvPr id="2" name="TextBox 1">
            <a:extLst>
              <a:ext uri="{FF2B5EF4-FFF2-40B4-BE49-F238E27FC236}">
                <a16:creationId xmlns:a16="http://schemas.microsoft.com/office/drawing/2014/main" id="{28D93034-8E4B-4C42-8A69-5E31008C660A}"/>
              </a:ext>
            </a:extLst>
          </p:cNvPr>
          <p:cNvSpPr txBox="1"/>
          <p:nvPr/>
        </p:nvSpPr>
        <p:spPr>
          <a:xfrm>
            <a:off x="1120775" y="4063677"/>
            <a:ext cx="427937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dirty="0">
                <a:solidFill>
                  <a:srgbClr val="323332"/>
                </a:solidFill>
                <a:latin typeface="Helvetica" pitchFamily="2" charset="0"/>
                <a:ea typeface="+mj-ea"/>
                <a:cs typeface="+mj-cs"/>
                <a:sym typeface="Calibri"/>
              </a:rPr>
              <a:t>s</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td::</a:t>
            </a:r>
            <a:r>
              <a:rPr kumimoji="0" lang="en-RU" sz="1800" b="0" i="0" u="none" strike="noStrike" cap="none" spc="0" normalizeH="0" baseline="0" dirty="0">
                <a:ln>
                  <a:noFill/>
                </a:ln>
                <a:solidFill>
                  <a:srgbClr val="000080"/>
                </a:solidFill>
                <a:effectLst/>
                <a:uFillTx/>
                <a:latin typeface="Helvetica" pitchFamily="2" charset="0"/>
                <a:ea typeface="+mj-ea"/>
                <a:cs typeface="+mj-cs"/>
                <a:sym typeface="Calibri"/>
              </a:rPr>
              <a:t>vector</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&lt;int&gt; vec = std::</a:t>
            </a:r>
            <a:r>
              <a:rPr kumimoji="0" lang="en-RU" sz="1800" b="0" i="0" u="none" strike="noStrike" cap="none" spc="0" normalizeH="0" baseline="0" dirty="0">
                <a:ln>
                  <a:noFill/>
                </a:ln>
                <a:solidFill>
                  <a:srgbClr val="000080"/>
                </a:solidFill>
                <a:effectLst/>
                <a:uFillTx/>
                <a:latin typeface="Helvetica" pitchFamily="2" charset="0"/>
                <a:ea typeface="+mj-ea"/>
                <a:cs typeface="+mj-cs"/>
                <a:sym typeface="Calibri"/>
              </a:rPr>
              <a:t>vector</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&lt;int&gt;(5);</a:t>
            </a:r>
          </a:p>
        </p:txBody>
      </p:sp>
      <p:sp>
        <p:nvSpPr>
          <p:cNvPr id="8" name="TextBox 7">
            <a:extLst>
              <a:ext uri="{FF2B5EF4-FFF2-40B4-BE49-F238E27FC236}">
                <a16:creationId xmlns:a16="http://schemas.microsoft.com/office/drawing/2014/main" id="{FC7FFAA4-0C78-EC41-B192-DAB7FF586940}"/>
              </a:ext>
            </a:extLst>
          </p:cNvPr>
          <p:cNvSpPr txBox="1"/>
          <p:nvPr/>
        </p:nvSpPr>
        <p:spPr>
          <a:xfrm>
            <a:off x="6096001" y="3786678"/>
            <a:ext cx="5268776"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rgbClr val="FF0000"/>
                </a:solidFill>
                <a:latin typeface="Helvetica" pitchFamily="2" charset="0"/>
                <a:ea typeface="+mj-ea"/>
                <a:cs typeface="+mj-cs"/>
                <a:sym typeface="Calibri"/>
              </a:rPr>
              <a:t>Two operations: constructor call for creating the temp vector with 5 elements and copy constructor call, because we’re working with the class type.</a:t>
            </a:r>
          </a:p>
        </p:txBody>
      </p:sp>
      <p:sp>
        <p:nvSpPr>
          <p:cNvPr id="3" name="TextBox 2">
            <a:extLst>
              <a:ext uri="{FF2B5EF4-FFF2-40B4-BE49-F238E27FC236}">
                <a16:creationId xmlns:a16="http://schemas.microsoft.com/office/drawing/2014/main" id="{B11067FA-DA45-4748-B9D9-CCA6C4C0C5A1}"/>
              </a:ext>
            </a:extLst>
          </p:cNvPr>
          <p:cNvSpPr txBox="1"/>
          <p:nvPr/>
        </p:nvSpPr>
        <p:spPr>
          <a:xfrm>
            <a:off x="1120775" y="1721750"/>
            <a:ext cx="3325332"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2400" b="0" i="0" u="none" strike="noStrike" cap="none" spc="0" normalizeH="0" baseline="0" dirty="0">
                <a:ln>
                  <a:noFill/>
                </a:ln>
                <a:solidFill>
                  <a:srgbClr val="323332"/>
                </a:solidFill>
                <a:effectLst/>
                <a:uFillTx/>
                <a:latin typeface="Helvetica" pitchFamily="2" charset="0"/>
                <a:ea typeface="+mj-ea"/>
                <a:cs typeface="+mj-cs"/>
                <a:sym typeface="Calibri"/>
              </a:rPr>
              <a:t>1) Variable initialization:</a:t>
            </a:r>
          </a:p>
        </p:txBody>
      </p:sp>
      <p:sp>
        <p:nvSpPr>
          <p:cNvPr id="4" name="TextBox 3">
            <a:extLst>
              <a:ext uri="{FF2B5EF4-FFF2-40B4-BE49-F238E27FC236}">
                <a16:creationId xmlns:a16="http://schemas.microsoft.com/office/drawing/2014/main" id="{B1CC421A-E80B-4D4B-AD60-DA1B42A5F864}"/>
              </a:ext>
            </a:extLst>
          </p:cNvPr>
          <p:cNvSpPr txBox="1"/>
          <p:nvPr/>
        </p:nvSpPr>
        <p:spPr>
          <a:xfrm>
            <a:off x="1120775" y="4737103"/>
            <a:ext cx="1091002"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sz="2000" dirty="0">
                <a:solidFill>
                  <a:srgbClr val="323332"/>
                </a:solidFill>
                <a:latin typeface="Helvetica" pitchFamily="2" charset="0"/>
                <a:ea typeface="+mj-ea"/>
                <a:cs typeface="+mj-cs"/>
                <a:sym typeface="Calibri"/>
              </a:rPr>
              <a:t>Solution:</a:t>
            </a:r>
            <a:endParaRPr kumimoji="0" lang="en-RU" sz="20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5" name="TextBox 4">
            <a:extLst>
              <a:ext uri="{FF2B5EF4-FFF2-40B4-BE49-F238E27FC236}">
                <a16:creationId xmlns:a16="http://schemas.microsoft.com/office/drawing/2014/main" id="{76C4E6DA-2128-8145-9D1B-14CB82197244}"/>
              </a:ext>
            </a:extLst>
          </p:cNvPr>
          <p:cNvSpPr txBox="1"/>
          <p:nvPr/>
        </p:nvSpPr>
        <p:spPr>
          <a:xfrm>
            <a:off x="1120775" y="5272984"/>
            <a:ext cx="243912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dirty="0">
                <a:solidFill>
                  <a:srgbClr val="323332"/>
                </a:solidFill>
                <a:latin typeface="Helvetica" pitchFamily="2" charset="0"/>
                <a:ea typeface="+mj-ea"/>
                <a:cs typeface="+mj-cs"/>
                <a:sym typeface="Calibri"/>
              </a:rPr>
              <a:t>s</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td::</a:t>
            </a:r>
            <a:r>
              <a:rPr kumimoji="0" lang="en-RU" sz="1800" b="0" i="0" u="none" strike="noStrike" cap="none" spc="0" normalizeH="0" baseline="0" dirty="0">
                <a:ln>
                  <a:noFill/>
                </a:ln>
                <a:solidFill>
                  <a:srgbClr val="000080"/>
                </a:solidFill>
                <a:effectLst/>
                <a:uFillTx/>
                <a:latin typeface="Helvetica" pitchFamily="2" charset="0"/>
                <a:ea typeface="+mj-ea"/>
                <a:cs typeface="+mj-cs"/>
                <a:sym typeface="Calibri"/>
              </a:rPr>
              <a:t>vector</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&lt;int&gt; vec(5);</a:t>
            </a:r>
          </a:p>
        </p:txBody>
      </p:sp>
      <p:sp>
        <p:nvSpPr>
          <p:cNvPr id="12" name="TextBox 11">
            <a:extLst>
              <a:ext uri="{FF2B5EF4-FFF2-40B4-BE49-F238E27FC236}">
                <a16:creationId xmlns:a16="http://schemas.microsoft.com/office/drawing/2014/main" id="{48190B51-AF46-CE48-8DAD-BC43AC6AB4C3}"/>
              </a:ext>
            </a:extLst>
          </p:cNvPr>
          <p:cNvSpPr txBox="1"/>
          <p:nvPr/>
        </p:nvSpPr>
        <p:spPr>
          <a:xfrm>
            <a:off x="6096001" y="5137211"/>
            <a:ext cx="526877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rgbClr val="00B050"/>
                </a:solidFill>
                <a:latin typeface="Helvetica" pitchFamily="2" charset="0"/>
                <a:ea typeface="+mj-ea"/>
                <a:cs typeface="+mj-cs"/>
                <a:sym typeface="Calibri"/>
              </a:rPr>
              <a:t>Only one</a:t>
            </a:r>
            <a:r>
              <a:rPr kumimoji="0" lang="en-RU" sz="1800" b="0" i="0" u="none" strike="noStrike" cap="none" spc="0" normalizeH="0" baseline="0" dirty="0">
                <a:ln>
                  <a:noFill/>
                </a:ln>
                <a:solidFill>
                  <a:srgbClr val="00B050"/>
                </a:solidFill>
                <a:effectLst/>
                <a:uFillTx/>
                <a:latin typeface="Helvetica" pitchFamily="2" charset="0"/>
                <a:ea typeface="+mj-ea"/>
                <a:cs typeface="+mj-cs"/>
                <a:sym typeface="Calibri"/>
              </a:rPr>
              <a:t> operation, exlicit call of the constructor from one int.</a:t>
            </a:r>
          </a:p>
        </p:txBody>
      </p:sp>
    </p:spTree>
    <p:extLst>
      <p:ext uri="{BB962C8B-B14F-4D97-AF65-F5344CB8AC3E}">
        <p14:creationId xmlns:p14="http://schemas.microsoft.com/office/powerpoint/2010/main" val="308733086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a:xfrm>
            <a:off x="1120775" y="534199"/>
            <a:ext cx="9726295" cy="823913"/>
          </a:xfrm>
        </p:spPr>
        <p:txBody>
          <a:bodyPr>
            <a:normAutofit/>
          </a:bodyPr>
          <a:lstStyle/>
          <a:p>
            <a:r>
              <a:rPr lang="en-US" dirty="0">
                <a:latin typeface="Helvetica" pitchFamily="2" charset="0"/>
              </a:rPr>
              <a:t>std::</a:t>
            </a:r>
            <a:r>
              <a:rPr lang="en-US" dirty="0" err="1">
                <a:latin typeface="Helvetica" pitchFamily="2" charset="0"/>
              </a:rPr>
              <a:t>remove_reference</a:t>
            </a:r>
            <a:endParaRPr lang="ru-RU" dirty="0">
              <a:latin typeface="Helvetica" pitchFamily="2" charset="0"/>
            </a:endParaRPr>
          </a:p>
        </p:txBody>
      </p:sp>
      <p:sp>
        <p:nvSpPr>
          <p:cNvPr id="2" name="TextBox 1">
            <a:extLst>
              <a:ext uri="{FF2B5EF4-FFF2-40B4-BE49-F238E27FC236}">
                <a16:creationId xmlns:a16="http://schemas.microsoft.com/office/drawing/2014/main" id="{8D6F2E47-5D56-444B-82A9-FD688725CF54}"/>
              </a:ext>
            </a:extLst>
          </p:cNvPr>
          <p:cNvSpPr txBox="1"/>
          <p:nvPr/>
        </p:nvSpPr>
        <p:spPr>
          <a:xfrm>
            <a:off x="1120775" y="1627323"/>
            <a:ext cx="10285978"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dirty="0">
                <a:latin typeface="Helvetica" pitchFamily="2" charset="0"/>
              </a:rPr>
              <a:t>It’s a struct defined in the </a:t>
            </a:r>
            <a:r>
              <a:rPr lang="en-GB" dirty="0">
                <a:solidFill>
                  <a:srgbClr val="000080"/>
                </a:solidFill>
                <a:latin typeface="Helvetica" pitchFamily="2" charset="0"/>
              </a:rPr>
              <a:t>&lt;utility&gt;</a:t>
            </a:r>
            <a:r>
              <a:rPr lang="en-GB" dirty="0">
                <a:latin typeface="Helvetica" pitchFamily="2" charset="0"/>
              </a:rPr>
              <a:t> header.</a:t>
            </a:r>
          </a:p>
          <a:p>
            <a:r>
              <a:rPr lang="en-GB" dirty="0">
                <a:latin typeface="Helvetica" pitchFamily="2" charset="0"/>
              </a:rPr>
              <a:t>If the type</a:t>
            </a:r>
            <a:r>
              <a:rPr lang="en-GB" dirty="0">
                <a:solidFill>
                  <a:srgbClr val="000080"/>
                </a:solidFill>
                <a:latin typeface="Helvetica" pitchFamily="2" charset="0"/>
              </a:rPr>
              <a:t> </a:t>
            </a:r>
            <a:r>
              <a:rPr lang="en-GB" dirty="0" err="1">
                <a:solidFill>
                  <a:srgbClr val="000080"/>
                </a:solidFill>
                <a:latin typeface="Helvetica" pitchFamily="2" charset="0"/>
              </a:rPr>
              <a:t>vt</a:t>
            </a:r>
            <a:r>
              <a:rPr lang="en-GB" dirty="0">
                <a:latin typeface="Helvetica" pitchFamily="2" charset="0"/>
              </a:rPr>
              <a:t> is a reference type, provides the member typedef </a:t>
            </a:r>
            <a:r>
              <a:rPr lang="en-GB" b="1" dirty="0">
                <a:latin typeface="Helvetica" pitchFamily="2" charset="0"/>
              </a:rPr>
              <a:t>type</a:t>
            </a:r>
            <a:r>
              <a:rPr lang="en-GB" dirty="0">
                <a:latin typeface="Helvetica" pitchFamily="2" charset="0"/>
              </a:rPr>
              <a:t> which is the type </a:t>
            </a:r>
            <a:r>
              <a:rPr lang="en-GB" dirty="0" err="1">
                <a:solidFill>
                  <a:srgbClr val="000080"/>
                </a:solidFill>
                <a:latin typeface="Helvetica" pitchFamily="2" charset="0"/>
              </a:rPr>
              <a:t>vt</a:t>
            </a:r>
            <a:r>
              <a:rPr lang="en-GB" dirty="0">
                <a:solidFill>
                  <a:srgbClr val="000080"/>
                </a:solidFill>
                <a:latin typeface="Helvetica" pitchFamily="2" charset="0"/>
              </a:rPr>
              <a:t> </a:t>
            </a:r>
            <a:r>
              <a:rPr lang="en-GB" dirty="0">
                <a:latin typeface="Helvetica" pitchFamily="2" charset="0"/>
              </a:rPr>
              <a:t>references. Otherwise </a:t>
            </a:r>
            <a:r>
              <a:rPr lang="en-GB" b="1" dirty="0">
                <a:latin typeface="Helvetica" pitchFamily="2" charset="0"/>
              </a:rPr>
              <a:t>type</a:t>
            </a:r>
            <a:r>
              <a:rPr lang="en-GB" dirty="0">
                <a:latin typeface="Helvetica" pitchFamily="2" charset="0"/>
              </a:rPr>
              <a:t> is </a:t>
            </a:r>
            <a:r>
              <a:rPr lang="en-GB" dirty="0" err="1">
                <a:latin typeface="Helvetica" pitchFamily="2" charset="0"/>
              </a:rPr>
              <a:t>vt.</a:t>
            </a:r>
            <a:endParaRPr lang="en-GB" dirty="0">
              <a:latin typeface="Helvetica" pitchFamily="2" charset="0"/>
            </a:endParaRPr>
          </a:p>
        </p:txBody>
      </p:sp>
      <p:pic>
        <p:nvPicPr>
          <p:cNvPr id="8" name="Picture 7">
            <a:extLst>
              <a:ext uri="{FF2B5EF4-FFF2-40B4-BE49-F238E27FC236}">
                <a16:creationId xmlns:a16="http://schemas.microsoft.com/office/drawing/2014/main" id="{6306AC41-06E8-1147-A105-ACD0A734AA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414" y="5021902"/>
            <a:ext cx="7632700" cy="965200"/>
          </a:xfrm>
          <a:prstGeom prst="rect">
            <a:avLst/>
          </a:prstGeom>
        </p:spPr>
      </p:pic>
      <p:sp>
        <p:nvSpPr>
          <p:cNvPr id="18" name="TextBox 17">
            <a:extLst>
              <a:ext uri="{FF2B5EF4-FFF2-40B4-BE49-F238E27FC236}">
                <a16:creationId xmlns:a16="http://schemas.microsoft.com/office/drawing/2014/main" id="{F8E70521-90D4-C643-BE8B-7A4A93024940}"/>
              </a:ext>
            </a:extLst>
          </p:cNvPr>
          <p:cNvSpPr txBox="1"/>
          <p:nvPr/>
        </p:nvSpPr>
        <p:spPr>
          <a:xfrm>
            <a:off x="4693329" y="4115359"/>
            <a:ext cx="258118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ic.11: examples of usage</a:t>
            </a:r>
          </a:p>
        </p:txBody>
      </p:sp>
      <p:pic>
        <p:nvPicPr>
          <p:cNvPr id="16" name="Picture 15">
            <a:extLst>
              <a:ext uri="{FF2B5EF4-FFF2-40B4-BE49-F238E27FC236}">
                <a16:creationId xmlns:a16="http://schemas.microsoft.com/office/drawing/2014/main" id="{E6183D82-E28E-B44E-9634-A2EE991024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0650" y="2711450"/>
            <a:ext cx="6870700" cy="1435100"/>
          </a:xfrm>
          <a:prstGeom prst="rect">
            <a:avLst/>
          </a:prstGeom>
        </p:spPr>
      </p:pic>
      <p:sp>
        <p:nvSpPr>
          <p:cNvPr id="19" name="TextBox 18">
            <a:extLst>
              <a:ext uri="{FF2B5EF4-FFF2-40B4-BE49-F238E27FC236}">
                <a16:creationId xmlns:a16="http://schemas.microsoft.com/office/drawing/2014/main" id="{167F8454-78B1-3F47-88A7-15FB1C1B744E}"/>
              </a:ext>
            </a:extLst>
          </p:cNvPr>
          <p:cNvSpPr txBox="1"/>
          <p:nvPr/>
        </p:nvSpPr>
        <p:spPr>
          <a:xfrm>
            <a:off x="1120775" y="4584348"/>
            <a:ext cx="813299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rgbClr val="323332"/>
                </a:solidFill>
                <a:latin typeface="Helvetica" pitchFamily="2" charset="0"/>
                <a:ea typeface="+mj-ea"/>
                <a:cs typeface="+mj-cs"/>
                <a:sym typeface="Calibri"/>
              </a:rPr>
              <a:t>The struct can be implemented easily using the idea of template specialization:</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22" name="TextBox 21">
            <a:extLst>
              <a:ext uri="{FF2B5EF4-FFF2-40B4-BE49-F238E27FC236}">
                <a16:creationId xmlns:a16="http://schemas.microsoft.com/office/drawing/2014/main" id="{44A3D76B-601C-3041-8D1C-6A6E2902AEBD}"/>
              </a:ext>
            </a:extLst>
          </p:cNvPr>
          <p:cNvSpPr txBox="1"/>
          <p:nvPr/>
        </p:nvSpPr>
        <p:spPr>
          <a:xfrm>
            <a:off x="4822888" y="6055326"/>
            <a:ext cx="288175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ic.12: possible implementation</a:t>
            </a:r>
          </a:p>
        </p:txBody>
      </p:sp>
    </p:spTree>
    <p:extLst>
      <p:ext uri="{BB962C8B-B14F-4D97-AF65-F5344CB8AC3E}">
        <p14:creationId xmlns:p14="http://schemas.microsoft.com/office/powerpoint/2010/main" val="112753209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a:xfrm>
            <a:off x="1120775" y="534199"/>
            <a:ext cx="9726295" cy="823913"/>
          </a:xfrm>
        </p:spPr>
        <p:txBody>
          <a:bodyPr>
            <a:normAutofit/>
          </a:bodyPr>
          <a:lstStyle/>
          <a:p>
            <a:r>
              <a:rPr lang="en-US" dirty="0">
                <a:latin typeface="Helvetica" pitchFamily="2" charset="0"/>
              </a:rPr>
              <a:t>std::</a:t>
            </a:r>
            <a:r>
              <a:rPr lang="en-US" dirty="0" err="1">
                <a:latin typeface="Helvetica" pitchFamily="2" charset="0"/>
              </a:rPr>
              <a:t>remove_reference</a:t>
            </a:r>
            <a:endParaRPr lang="ru-RU" dirty="0">
              <a:latin typeface="Helvetica" pitchFamily="2" charset="0"/>
            </a:endParaRPr>
          </a:p>
        </p:txBody>
      </p:sp>
      <p:sp>
        <p:nvSpPr>
          <p:cNvPr id="2" name="TextBox 1">
            <a:extLst>
              <a:ext uri="{FF2B5EF4-FFF2-40B4-BE49-F238E27FC236}">
                <a16:creationId xmlns:a16="http://schemas.microsoft.com/office/drawing/2014/main" id="{8D6F2E47-5D56-444B-82A9-FD688725CF54}"/>
              </a:ext>
            </a:extLst>
          </p:cNvPr>
          <p:cNvSpPr txBox="1"/>
          <p:nvPr/>
        </p:nvSpPr>
        <p:spPr>
          <a:xfrm>
            <a:off x="1120775" y="1627323"/>
            <a:ext cx="1028597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dirty="0">
                <a:latin typeface="Helvetica" pitchFamily="2" charset="0"/>
              </a:rPr>
              <a:t>C++14 introduced a new typedef for simplicity: </a:t>
            </a:r>
            <a:r>
              <a:rPr lang="en-GB" dirty="0">
                <a:solidFill>
                  <a:srgbClr val="000080"/>
                </a:solidFill>
                <a:latin typeface="Helvetica" pitchFamily="2" charset="0"/>
              </a:rPr>
              <a:t>std::</a:t>
            </a:r>
            <a:r>
              <a:rPr lang="en-GB" dirty="0" err="1">
                <a:solidFill>
                  <a:srgbClr val="000080"/>
                </a:solidFill>
                <a:latin typeface="Helvetica" pitchFamily="2" charset="0"/>
              </a:rPr>
              <a:t>remove_reference_t</a:t>
            </a:r>
            <a:r>
              <a:rPr lang="en-GB" dirty="0">
                <a:solidFill>
                  <a:srgbClr val="000080"/>
                </a:solidFill>
                <a:latin typeface="Helvetica" pitchFamily="2" charset="0"/>
              </a:rPr>
              <a:t>&lt;…&gt;</a:t>
            </a:r>
            <a:r>
              <a:rPr lang="en-GB" dirty="0">
                <a:latin typeface="Helvetica" pitchFamily="2" charset="0"/>
              </a:rPr>
              <a:t>.</a:t>
            </a:r>
          </a:p>
          <a:p>
            <a:r>
              <a:rPr lang="en-GB" dirty="0">
                <a:latin typeface="Helvetica" pitchFamily="2" charset="0"/>
              </a:rPr>
              <a:t>You don’t need to access the </a:t>
            </a:r>
            <a:r>
              <a:rPr lang="en-GB" dirty="0">
                <a:solidFill>
                  <a:srgbClr val="000080"/>
                </a:solidFill>
                <a:latin typeface="Helvetica" pitchFamily="2" charset="0"/>
              </a:rPr>
              <a:t>::type </a:t>
            </a:r>
            <a:r>
              <a:rPr lang="en-GB" dirty="0">
                <a:latin typeface="Helvetica" pitchFamily="2" charset="0"/>
              </a:rPr>
              <a:t>member type anymore.</a:t>
            </a:r>
          </a:p>
        </p:txBody>
      </p:sp>
      <p:sp>
        <p:nvSpPr>
          <p:cNvPr id="18" name="TextBox 17">
            <a:extLst>
              <a:ext uri="{FF2B5EF4-FFF2-40B4-BE49-F238E27FC236}">
                <a16:creationId xmlns:a16="http://schemas.microsoft.com/office/drawing/2014/main" id="{F8E70521-90D4-C643-BE8B-7A4A93024940}"/>
              </a:ext>
            </a:extLst>
          </p:cNvPr>
          <p:cNvSpPr txBox="1"/>
          <p:nvPr/>
        </p:nvSpPr>
        <p:spPr>
          <a:xfrm>
            <a:off x="4165132" y="4226785"/>
            <a:ext cx="386173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ic.13: remove_reference_t, example of usage</a:t>
            </a:r>
          </a:p>
        </p:txBody>
      </p:sp>
      <p:sp>
        <p:nvSpPr>
          <p:cNvPr id="19" name="TextBox 18">
            <a:extLst>
              <a:ext uri="{FF2B5EF4-FFF2-40B4-BE49-F238E27FC236}">
                <a16:creationId xmlns:a16="http://schemas.microsoft.com/office/drawing/2014/main" id="{167F8454-78B1-3F47-88A7-15FB1C1B744E}"/>
              </a:ext>
            </a:extLst>
          </p:cNvPr>
          <p:cNvSpPr txBox="1"/>
          <p:nvPr/>
        </p:nvSpPr>
        <p:spPr>
          <a:xfrm>
            <a:off x="1120775" y="4602095"/>
            <a:ext cx="541430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Can be implemented easily with one simple typedef:</a:t>
            </a:r>
          </a:p>
        </p:txBody>
      </p:sp>
      <p:sp>
        <p:nvSpPr>
          <p:cNvPr id="22" name="TextBox 21">
            <a:extLst>
              <a:ext uri="{FF2B5EF4-FFF2-40B4-BE49-F238E27FC236}">
                <a16:creationId xmlns:a16="http://schemas.microsoft.com/office/drawing/2014/main" id="{44A3D76B-601C-3041-8D1C-6A6E2902AEBD}"/>
              </a:ext>
            </a:extLst>
          </p:cNvPr>
          <p:cNvSpPr txBox="1"/>
          <p:nvPr/>
        </p:nvSpPr>
        <p:spPr>
          <a:xfrm>
            <a:off x="4822888" y="5933588"/>
            <a:ext cx="288175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ic.14: possible implementation</a:t>
            </a:r>
          </a:p>
        </p:txBody>
      </p:sp>
      <p:pic>
        <p:nvPicPr>
          <p:cNvPr id="4" name="Picture 3">
            <a:extLst>
              <a:ext uri="{FF2B5EF4-FFF2-40B4-BE49-F238E27FC236}">
                <a16:creationId xmlns:a16="http://schemas.microsoft.com/office/drawing/2014/main" id="{4E413199-6C3A-0B41-A06A-426D16E731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821" y="2698750"/>
            <a:ext cx="6426200" cy="1460500"/>
          </a:xfrm>
          <a:prstGeom prst="rect">
            <a:avLst/>
          </a:prstGeom>
        </p:spPr>
      </p:pic>
      <p:pic>
        <p:nvPicPr>
          <p:cNvPr id="6" name="Picture 5">
            <a:extLst>
              <a:ext uri="{FF2B5EF4-FFF2-40B4-BE49-F238E27FC236}">
                <a16:creationId xmlns:a16="http://schemas.microsoft.com/office/drawing/2014/main" id="{720CF492-5631-D849-B50D-59D6F90C31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5899" y="5192049"/>
            <a:ext cx="6680200" cy="660400"/>
          </a:xfrm>
          <a:prstGeom prst="rect">
            <a:avLst/>
          </a:prstGeom>
        </p:spPr>
      </p:pic>
    </p:spTree>
    <p:extLst>
      <p:ext uri="{BB962C8B-B14F-4D97-AF65-F5344CB8AC3E}">
        <p14:creationId xmlns:p14="http://schemas.microsoft.com/office/powerpoint/2010/main" val="1582769590"/>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std::move implementation</a:t>
            </a:r>
            <a:endParaRPr lang="ru-RU" dirty="0">
              <a:latin typeface="Helvetica" pitchFamily="2" charset="0"/>
            </a:endParaRPr>
          </a:p>
        </p:txBody>
      </p:sp>
      <p:sp>
        <p:nvSpPr>
          <p:cNvPr id="6" name="TextBox 5">
            <a:extLst>
              <a:ext uri="{FF2B5EF4-FFF2-40B4-BE49-F238E27FC236}">
                <a16:creationId xmlns:a16="http://schemas.microsoft.com/office/drawing/2014/main" id="{8B1C7307-F1E8-8749-B900-EE0BDA870CDE}"/>
              </a:ext>
            </a:extLst>
          </p:cNvPr>
          <p:cNvSpPr txBox="1"/>
          <p:nvPr/>
        </p:nvSpPr>
        <p:spPr>
          <a:xfrm>
            <a:off x="3756993" y="3459354"/>
            <a:ext cx="467800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ic.15: implementation of the std::move, template</a:t>
            </a:r>
          </a:p>
        </p:txBody>
      </p:sp>
      <p:pic>
        <p:nvPicPr>
          <p:cNvPr id="3" name="Picture 2">
            <a:extLst>
              <a:ext uri="{FF2B5EF4-FFF2-40B4-BE49-F238E27FC236}">
                <a16:creationId xmlns:a16="http://schemas.microsoft.com/office/drawing/2014/main" id="{DC5788B7-6F26-1748-8923-40D6272978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4783" y="1517535"/>
            <a:ext cx="6222427" cy="1911465"/>
          </a:xfrm>
          <a:prstGeom prst="rect">
            <a:avLst/>
          </a:prstGeom>
        </p:spPr>
      </p:pic>
    </p:spTree>
    <p:extLst>
      <p:ext uri="{BB962C8B-B14F-4D97-AF65-F5344CB8AC3E}">
        <p14:creationId xmlns:p14="http://schemas.microsoft.com/office/powerpoint/2010/main" val="168177572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std::move implementation</a:t>
            </a:r>
            <a:endParaRPr lang="ru-RU" dirty="0">
              <a:latin typeface="Helvetica" pitchFamily="2" charset="0"/>
            </a:endParaRPr>
          </a:p>
        </p:txBody>
      </p:sp>
      <p:sp>
        <p:nvSpPr>
          <p:cNvPr id="6" name="TextBox 5">
            <a:extLst>
              <a:ext uri="{FF2B5EF4-FFF2-40B4-BE49-F238E27FC236}">
                <a16:creationId xmlns:a16="http://schemas.microsoft.com/office/drawing/2014/main" id="{8B1C7307-F1E8-8749-B900-EE0BDA870CDE}"/>
              </a:ext>
            </a:extLst>
          </p:cNvPr>
          <p:cNvSpPr txBox="1"/>
          <p:nvPr/>
        </p:nvSpPr>
        <p:spPr>
          <a:xfrm>
            <a:off x="3756994" y="3540590"/>
            <a:ext cx="467800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ic.16: implementation of the std::move, argument type</a:t>
            </a:r>
          </a:p>
        </p:txBody>
      </p:sp>
      <p:pic>
        <p:nvPicPr>
          <p:cNvPr id="4" name="Picture 3">
            <a:extLst>
              <a:ext uri="{FF2B5EF4-FFF2-40B4-BE49-F238E27FC236}">
                <a16:creationId xmlns:a16="http://schemas.microsoft.com/office/drawing/2014/main" id="{0E9659F0-3937-604E-9156-5A7F10CDB3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6433" y="1444884"/>
            <a:ext cx="5354978" cy="1984116"/>
          </a:xfrm>
          <a:prstGeom prst="rect">
            <a:avLst/>
          </a:prstGeom>
        </p:spPr>
      </p:pic>
      <p:sp>
        <p:nvSpPr>
          <p:cNvPr id="8" name="TextBox 7">
            <a:extLst>
              <a:ext uri="{FF2B5EF4-FFF2-40B4-BE49-F238E27FC236}">
                <a16:creationId xmlns:a16="http://schemas.microsoft.com/office/drawing/2014/main" id="{A02D3EBE-B855-644B-A341-7397FAEE04D6}"/>
              </a:ext>
            </a:extLst>
          </p:cNvPr>
          <p:cNvSpPr txBox="1"/>
          <p:nvPr/>
        </p:nvSpPr>
        <p:spPr>
          <a:xfrm>
            <a:off x="1481355" y="4082524"/>
            <a:ext cx="9229285"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hangingPunct="0">
              <a:buAutoNum type="arabicParenR"/>
            </a:pPr>
            <a:r>
              <a:rPr lang="en-GB" dirty="0">
                <a:solidFill>
                  <a:srgbClr val="323332"/>
                </a:solidFill>
                <a:latin typeface="Helvetica" pitchFamily="2" charset="0"/>
                <a:sym typeface="Calibri"/>
              </a:rPr>
              <a:t>We should receive the object via the </a:t>
            </a:r>
            <a:r>
              <a:rPr lang="en-GB" b="1" dirty="0">
                <a:solidFill>
                  <a:srgbClr val="323332"/>
                </a:solidFill>
                <a:latin typeface="Helvetica" pitchFamily="2" charset="0"/>
                <a:sym typeface="Calibri"/>
              </a:rPr>
              <a:t>universal reference </a:t>
            </a:r>
            <a:r>
              <a:rPr lang="en-GB" dirty="0">
                <a:solidFill>
                  <a:srgbClr val="323332"/>
                </a:solidFill>
                <a:latin typeface="Helvetica" pitchFamily="2" charset="0"/>
                <a:sym typeface="Calibri"/>
              </a:rPr>
              <a:t>in order to make it possible to receive both </a:t>
            </a:r>
            <a:r>
              <a:rPr lang="en-GB" dirty="0" err="1">
                <a:solidFill>
                  <a:srgbClr val="323332"/>
                </a:solidFill>
                <a:latin typeface="Helvetica" pitchFamily="2" charset="0"/>
                <a:sym typeface="Calibri"/>
              </a:rPr>
              <a:t>lvalues</a:t>
            </a:r>
            <a:r>
              <a:rPr lang="en-GB" dirty="0">
                <a:solidFill>
                  <a:srgbClr val="323332"/>
                </a:solidFill>
                <a:latin typeface="Helvetica" pitchFamily="2" charset="0"/>
                <a:sym typeface="Calibri"/>
              </a:rPr>
              <a:t> and </a:t>
            </a:r>
            <a:r>
              <a:rPr lang="en-GB" dirty="0" err="1">
                <a:solidFill>
                  <a:srgbClr val="323332"/>
                </a:solidFill>
                <a:latin typeface="Helvetica" pitchFamily="2" charset="0"/>
                <a:sym typeface="Calibri"/>
              </a:rPr>
              <a:t>rvalues</a:t>
            </a:r>
            <a:r>
              <a:rPr lang="en-GB" dirty="0">
                <a:solidFill>
                  <a:srgbClr val="323332"/>
                </a:solidFill>
                <a:latin typeface="Helvetica" pitchFamily="2" charset="0"/>
                <a:sym typeface="Calibri"/>
              </a:rPr>
              <a:t>. For example when </a:t>
            </a:r>
            <a:r>
              <a:rPr lang="en-GB" b="1" dirty="0" err="1">
                <a:solidFill>
                  <a:srgbClr val="323332"/>
                </a:solidFill>
                <a:latin typeface="Helvetica" pitchFamily="2" charset="0"/>
                <a:sym typeface="Calibri"/>
              </a:rPr>
              <a:t>vt</a:t>
            </a:r>
            <a:r>
              <a:rPr lang="en-GB" dirty="0">
                <a:solidFill>
                  <a:srgbClr val="323332"/>
                </a:solidFill>
                <a:latin typeface="Helvetica" pitchFamily="2" charset="0"/>
                <a:sym typeface="Calibri"/>
              </a:rPr>
              <a:t> = </a:t>
            </a:r>
            <a:r>
              <a:rPr lang="en-GB" b="1" dirty="0">
                <a:solidFill>
                  <a:srgbClr val="323332"/>
                </a:solidFill>
                <a:latin typeface="Helvetica" pitchFamily="2" charset="0"/>
                <a:sym typeface="Calibri"/>
              </a:rPr>
              <a:t>int&amp;</a:t>
            </a:r>
            <a:r>
              <a:rPr lang="en-GB" dirty="0">
                <a:solidFill>
                  <a:srgbClr val="323332"/>
                </a:solidFill>
                <a:latin typeface="Helvetica" pitchFamily="2" charset="0"/>
                <a:sym typeface="Calibri"/>
              </a:rPr>
              <a:t>, </a:t>
            </a:r>
            <a:r>
              <a:rPr lang="en-GB" b="1" dirty="0" err="1">
                <a:solidFill>
                  <a:srgbClr val="323332"/>
                </a:solidFill>
                <a:latin typeface="Helvetica" pitchFamily="2" charset="0"/>
                <a:sym typeface="Calibri"/>
              </a:rPr>
              <a:t>vt</a:t>
            </a:r>
            <a:r>
              <a:rPr lang="en-GB" b="1" dirty="0">
                <a:solidFill>
                  <a:srgbClr val="323332"/>
                </a:solidFill>
                <a:latin typeface="Helvetica" pitchFamily="2" charset="0"/>
                <a:sym typeface="Calibri"/>
              </a:rPr>
              <a:t>&amp;&amp;</a:t>
            </a:r>
            <a:r>
              <a:rPr lang="en-GB" dirty="0">
                <a:solidFill>
                  <a:srgbClr val="323332"/>
                </a:solidFill>
                <a:latin typeface="Helvetica" pitchFamily="2" charset="0"/>
                <a:sym typeface="Calibri"/>
              </a:rPr>
              <a:t> = (int</a:t>
            </a:r>
            <a:r>
              <a:rPr lang="en-GB" b="1" dirty="0">
                <a:solidFill>
                  <a:srgbClr val="323332"/>
                </a:solidFill>
                <a:latin typeface="Helvetica" pitchFamily="2" charset="0"/>
                <a:sym typeface="Calibri"/>
              </a:rPr>
              <a:t>&amp;</a:t>
            </a:r>
            <a:r>
              <a:rPr lang="en-GB" dirty="0">
                <a:solidFill>
                  <a:srgbClr val="323332"/>
                </a:solidFill>
                <a:latin typeface="Helvetica" pitchFamily="2" charset="0"/>
                <a:sym typeface="Calibri"/>
              </a:rPr>
              <a:t>)</a:t>
            </a:r>
            <a:r>
              <a:rPr lang="en-GB" b="1" dirty="0">
                <a:solidFill>
                  <a:srgbClr val="323332"/>
                </a:solidFill>
                <a:latin typeface="Helvetica" pitchFamily="2" charset="0"/>
                <a:sym typeface="Calibri"/>
              </a:rPr>
              <a:t>&amp;&amp;</a:t>
            </a:r>
            <a:r>
              <a:rPr lang="en-GB" dirty="0">
                <a:solidFill>
                  <a:srgbClr val="323332"/>
                </a:solidFill>
                <a:latin typeface="Helvetica" pitchFamily="2" charset="0"/>
                <a:sym typeface="Calibri"/>
              </a:rPr>
              <a:t> = int</a:t>
            </a:r>
            <a:r>
              <a:rPr lang="en-GB" b="1" dirty="0">
                <a:solidFill>
                  <a:srgbClr val="323332"/>
                </a:solidFill>
                <a:latin typeface="Helvetica" pitchFamily="2" charset="0"/>
                <a:sym typeface="Calibri"/>
              </a:rPr>
              <a:t>&amp;</a:t>
            </a:r>
            <a:r>
              <a:rPr lang="en-GB" dirty="0">
                <a:solidFill>
                  <a:srgbClr val="323332"/>
                </a:solidFill>
                <a:latin typeface="Helvetica" pitchFamily="2" charset="0"/>
                <a:sym typeface="Calibri"/>
              </a:rPr>
              <a:t> (due to the reference collapsing rule), therefore, the </a:t>
            </a:r>
            <a:r>
              <a:rPr lang="en-GB" b="1" dirty="0" err="1">
                <a:solidFill>
                  <a:srgbClr val="323332"/>
                </a:solidFill>
                <a:latin typeface="Helvetica" pitchFamily="2" charset="0"/>
                <a:sym typeface="Calibri"/>
              </a:rPr>
              <a:t>val</a:t>
            </a:r>
            <a:r>
              <a:rPr lang="en-GB" b="1" dirty="0">
                <a:solidFill>
                  <a:srgbClr val="323332"/>
                </a:solidFill>
                <a:latin typeface="Helvetica" pitchFamily="2" charset="0"/>
                <a:sym typeface="Calibri"/>
              </a:rPr>
              <a:t> </a:t>
            </a:r>
            <a:r>
              <a:rPr lang="en-GB" dirty="0">
                <a:solidFill>
                  <a:srgbClr val="323332"/>
                </a:solidFill>
                <a:latin typeface="Helvetica" pitchFamily="2" charset="0"/>
                <a:sym typeface="Calibri"/>
              </a:rPr>
              <a:t>is getting received by an </a:t>
            </a:r>
            <a:r>
              <a:rPr lang="en-GB" dirty="0" err="1">
                <a:solidFill>
                  <a:srgbClr val="323332"/>
                </a:solidFill>
                <a:latin typeface="Helvetica" pitchFamily="2" charset="0"/>
                <a:sym typeface="Calibri"/>
              </a:rPr>
              <a:t>lvalue</a:t>
            </a:r>
            <a:r>
              <a:rPr lang="en-GB" dirty="0">
                <a:solidFill>
                  <a:srgbClr val="323332"/>
                </a:solidFill>
                <a:latin typeface="Helvetica" pitchFamily="2" charset="0"/>
                <a:sym typeface="Calibri"/>
              </a:rPr>
              <a:t> as expected.</a:t>
            </a:r>
            <a:endParaRPr lang="en-RU" dirty="0">
              <a:solidFill>
                <a:srgbClr val="323332"/>
              </a:solidFill>
              <a:latin typeface="Helvetica" pitchFamily="2" charset="0"/>
              <a:sym typeface="Calibri"/>
            </a:endParaRPr>
          </a:p>
        </p:txBody>
      </p:sp>
    </p:spTree>
    <p:extLst>
      <p:ext uri="{BB962C8B-B14F-4D97-AF65-F5344CB8AC3E}">
        <p14:creationId xmlns:p14="http://schemas.microsoft.com/office/powerpoint/2010/main" val="1910107358"/>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std::move implementation</a:t>
            </a:r>
            <a:endParaRPr lang="ru-RU" dirty="0">
              <a:latin typeface="Helvetica" pitchFamily="2" charset="0"/>
            </a:endParaRPr>
          </a:p>
        </p:txBody>
      </p:sp>
      <p:sp>
        <p:nvSpPr>
          <p:cNvPr id="6" name="TextBox 5">
            <a:extLst>
              <a:ext uri="{FF2B5EF4-FFF2-40B4-BE49-F238E27FC236}">
                <a16:creationId xmlns:a16="http://schemas.microsoft.com/office/drawing/2014/main" id="{8B1C7307-F1E8-8749-B900-EE0BDA870CDE}"/>
              </a:ext>
            </a:extLst>
          </p:cNvPr>
          <p:cNvSpPr txBox="1"/>
          <p:nvPr/>
        </p:nvSpPr>
        <p:spPr>
          <a:xfrm>
            <a:off x="3644919" y="3559306"/>
            <a:ext cx="467800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ic.17: implementation of the std::move, return type</a:t>
            </a:r>
          </a:p>
        </p:txBody>
      </p:sp>
      <p:pic>
        <p:nvPicPr>
          <p:cNvPr id="3" name="Picture 2">
            <a:extLst>
              <a:ext uri="{FF2B5EF4-FFF2-40B4-BE49-F238E27FC236}">
                <a16:creationId xmlns:a16="http://schemas.microsoft.com/office/drawing/2014/main" id="{63C25A57-E16E-414C-BA2A-D4268ACABC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7716" y="1425635"/>
            <a:ext cx="7616567" cy="2003365"/>
          </a:xfrm>
          <a:prstGeom prst="rect">
            <a:avLst/>
          </a:prstGeom>
        </p:spPr>
      </p:pic>
      <p:sp>
        <p:nvSpPr>
          <p:cNvPr id="7" name="TextBox 6">
            <a:extLst>
              <a:ext uri="{FF2B5EF4-FFF2-40B4-BE49-F238E27FC236}">
                <a16:creationId xmlns:a16="http://schemas.microsoft.com/office/drawing/2014/main" id="{B560FC70-5423-2F49-B88D-E9F5A8397CB0}"/>
              </a:ext>
            </a:extLst>
          </p:cNvPr>
          <p:cNvSpPr txBox="1"/>
          <p:nvPr/>
        </p:nvSpPr>
        <p:spPr>
          <a:xfrm>
            <a:off x="1481355" y="4082524"/>
            <a:ext cx="9229285"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hangingPunct="0">
              <a:buAutoNum type="arabicParenR"/>
            </a:pPr>
            <a:r>
              <a:rPr lang="en-GB" dirty="0">
                <a:solidFill>
                  <a:srgbClr val="323332"/>
                </a:solidFill>
                <a:latin typeface="Helvetica" pitchFamily="2" charset="0"/>
                <a:sym typeface="Calibri"/>
              </a:rPr>
              <a:t>We should receive the object via the </a:t>
            </a:r>
            <a:r>
              <a:rPr lang="en-GB" b="1" dirty="0">
                <a:solidFill>
                  <a:srgbClr val="323332"/>
                </a:solidFill>
                <a:latin typeface="Helvetica" pitchFamily="2" charset="0"/>
                <a:sym typeface="Calibri"/>
              </a:rPr>
              <a:t>universal reference </a:t>
            </a:r>
            <a:r>
              <a:rPr lang="en-GB" dirty="0">
                <a:solidFill>
                  <a:srgbClr val="323332"/>
                </a:solidFill>
                <a:latin typeface="Helvetica" pitchFamily="2" charset="0"/>
                <a:sym typeface="Calibri"/>
              </a:rPr>
              <a:t>in order to make it possible to receive both </a:t>
            </a:r>
            <a:r>
              <a:rPr lang="en-GB" dirty="0" err="1">
                <a:solidFill>
                  <a:srgbClr val="323332"/>
                </a:solidFill>
                <a:latin typeface="Helvetica" pitchFamily="2" charset="0"/>
                <a:sym typeface="Calibri"/>
              </a:rPr>
              <a:t>lvalues</a:t>
            </a:r>
            <a:r>
              <a:rPr lang="en-GB" dirty="0">
                <a:solidFill>
                  <a:srgbClr val="323332"/>
                </a:solidFill>
                <a:latin typeface="Helvetica" pitchFamily="2" charset="0"/>
                <a:sym typeface="Calibri"/>
              </a:rPr>
              <a:t> and </a:t>
            </a:r>
            <a:r>
              <a:rPr lang="en-GB" dirty="0" err="1">
                <a:solidFill>
                  <a:srgbClr val="323332"/>
                </a:solidFill>
                <a:latin typeface="Helvetica" pitchFamily="2" charset="0"/>
                <a:sym typeface="Calibri"/>
              </a:rPr>
              <a:t>rvalues</a:t>
            </a:r>
            <a:r>
              <a:rPr lang="en-GB" dirty="0">
                <a:solidFill>
                  <a:srgbClr val="323332"/>
                </a:solidFill>
                <a:latin typeface="Helvetica" pitchFamily="2" charset="0"/>
                <a:sym typeface="Calibri"/>
              </a:rPr>
              <a:t>. For example when </a:t>
            </a:r>
            <a:r>
              <a:rPr lang="en-GB" b="1" dirty="0" err="1">
                <a:solidFill>
                  <a:srgbClr val="323332"/>
                </a:solidFill>
                <a:latin typeface="Helvetica" pitchFamily="2" charset="0"/>
                <a:sym typeface="Calibri"/>
              </a:rPr>
              <a:t>vt</a:t>
            </a:r>
            <a:r>
              <a:rPr lang="en-GB" dirty="0">
                <a:solidFill>
                  <a:srgbClr val="323332"/>
                </a:solidFill>
                <a:latin typeface="Helvetica" pitchFamily="2" charset="0"/>
                <a:sym typeface="Calibri"/>
              </a:rPr>
              <a:t> = </a:t>
            </a:r>
            <a:r>
              <a:rPr lang="en-GB" b="1" dirty="0">
                <a:solidFill>
                  <a:srgbClr val="323332"/>
                </a:solidFill>
                <a:latin typeface="Helvetica" pitchFamily="2" charset="0"/>
                <a:sym typeface="Calibri"/>
              </a:rPr>
              <a:t>int&amp;</a:t>
            </a:r>
            <a:r>
              <a:rPr lang="en-GB" dirty="0">
                <a:solidFill>
                  <a:srgbClr val="323332"/>
                </a:solidFill>
                <a:latin typeface="Helvetica" pitchFamily="2" charset="0"/>
                <a:sym typeface="Calibri"/>
              </a:rPr>
              <a:t>, </a:t>
            </a:r>
            <a:r>
              <a:rPr lang="en-GB" b="1" dirty="0" err="1">
                <a:solidFill>
                  <a:srgbClr val="323332"/>
                </a:solidFill>
                <a:latin typeface="Helvetica" pitchFamily="2" charset="0"/>
                <a:sym typeface="Calibri"/>
              </a:rPr>
              <a:t>vt</a:t>
            </a:r>
            <a:r>
              <a:rPr lang="en-GB" b="1" dirty="0">
                <a:solidFill>
                  <a:srgbClr val="323332"/>
                </a:solidFill>
                <a:latin typeface="Helvetica" pitchFamily="2" charset="0"/>
                <a:sym typeface="Calibri"/>
              </a:rPr>
              <a:t>&amp;&amp;</a:t>
            </a:r>
            <a:r>
              <a:rPr lang="en-GB" dirty="0">
                <a:solidFill>
                  <a:srgbClr val="323332"/>
                </a:solidFill>
                <a:latin typeface="Helvetica" pitchFamily="2" charset="0"/>
                <a:sym typeface="Calibri"/>
              </a:rPr>
              <a:t> = (int</a:t>
            </a:r>
            <a:r>
              <a:rPr lang="en-GB" b="1" dirty="0">
                <a:solidFill>
                  <a:srgbClr val="323332"/>
                </a:solidFill>
                <a:latin typeface="Helvetica" pitchFamily="2" charset="0"/>
                <a:sym typeface="Calibri"/>
              </a:rPr>
              <a:t>&amp;</a:t>
            </a:r>
            <a:r>
              <a:rPr lang="en-GB" dirty="0">
                <a:solidFill>
                  <a:srgbClr val="323332"/>
                </a:solidFill>
                <a:latin typeface="Helvetica" pitchFamily="2" charset="0"/>
                <a:sym typeface="Calibri"/>
              </a:rPr>
              <a:t>)</a:t>
            </a:r>
            <a:r>
              <a:rPr lang="en-GB" b="1" dirty="0">
                <a:solidFill>
                  <a:srgbClr val="323332"/>
                </a:solidFill>
                <a:latin typeface="Helvetica" pitchFamily="2" charset="0"/>
                <a:sym typeface="Calibri"/>
              </a:rPr>
              <a:t>&amp;&amp;</a:t>
            </a:r>
            <a:r>
              <a:rPr lang="en-GB" dirty="0">
                <a:solidFill>
                  <a:srgbClr val="323332"/>
                </a:solidFill>
                <a:latin typeface="Helvetica" pitchFamily="2" charset="0"/>
                <a:sym typeface="Calibri"/>
              </a:rPr>
              <a:t> = int</a:t>
            </a:r>
            <a:r>
              <a:rPr lang="en-GB" b="1" dirty="0">
                <a:solidFill>
                  <a:srgbClr val="323332"/>
                </a:solidFill>
                <a:latin typeface="Helvetica" pitchFamily="2" charset="0"/>
                <a:sym typeface="Calibri"/>
              </a:rPr>
              <a:t>&amp;</a:t>
            </a:r>
            <a:r>
              <a:rPr lang="en-GB" dirty="0">
                <a:solidFill>
                  <a:srgbClr val="323332"/>
                </a:solidFill>
                <a:latin typeface="Helvetica" pitchFamily="2" charset="0"/>
                <a:sym typeface="Calibri"/>
              </a:rPr>
              <a:t> (due to the reference collapsing rule), therefore, the </a:t>
            </a:r>
            <a:r>
              <a:rPr lang="en-GB" b="1" dirty="0" err="1">
                <a:solidFill>
                  <a:srgbClr val="323332"/>
                </a:solidFill>
                <a:latin typeface="Helvetica" pitchFamily="2" charset="0"/>
                <a:sym typeface="Calibri"/>
              </a:rPr>
              <a:t>val</a:t>
            </a:r>
            <a:r>
              <a:rPr lang="en-GB" b="1" dirty="0">
                <a:solidFill>
                  <a:srgbClr val="323332"/>
                </a:solidFill>
                <a:latin typeface="Helvetica" pitchFamily="2" charset="0"/>
                <a:sym typeface="Calibri"/>
              </a:rPr>
              <a:t> </a:t>
            </a:r>
            <a:r>
              <a:rPr lang="en-GB" dirty="0">
                <a:solidFill>
                  <a:srgbClr val="323332"/>
                </a:solidFill>
                <a:latin typeface="Helvetica" pitchFamily="2" charset="0"/>
                <a:sym typeface="Calibri"/>
              </a:rPr>
              <a:t>is getting received by an </a:t>
            </a:r>
            <a:r>
              <a:rPr lang="en-GB" dirty="0" err="1">
                <a:solidFill>
                  <a:srgbClr val="323332"/>
                </a:solidFill>
                <a:latin typeface="Helvetica" pitchFamily="2" charset="0"/>
                <a:sym typeface="Calibri"/>
              </a:rPr>
              <a:t>lvalue</a:t>
            </a:r>
            <a:r>
              <a:rPr lang="en-GB" dirty="0">
                <a:solidFill>
                  <a:srgbClr val="323332"/>
                </a:solidFill>
                <a:latin typeface="Helvetica" pitchFamily="2" charset="0"/>
                <a:sym typeface="Calibri"/>
              </a:rPr>
              <a:t> as expected.</a:t>
            </a:r>
            <a:endParaRPr lang="en-GB" b="1" dirty="0">
              <a:solidFill>
                <a:srgbClr val="323332"/>
              </a:solidFill>
              <a:latin typeface="Helvetica" pitchFamily="2" charset="0"/>
              <a:ea typeface="+mj-ea"/>
              <a:cs typeface="+mj-cs"/>
              <a:sym typeface="Calibri"/>
            </a:endParaRPr>
          </a:p>
          <a:p>
            <a:pPr marL="342900" indent="-342900" hangingPunct="0">
              <a:buAutoNum type="arabicParenR"/>
            </a:pPr>
            <a:r>
              <a:rPr lang="en-GB" b="1" dirty="0" err="1">
                <a:solidFill>
                  <a:srgbClr val="323332"/>
                </a:solidFill>
                <a:latin typeface="Helvetica" pitchFamily="2" charset="0"/>
                <a:ea typeface="+mj-ea"/>
                <a:cs typeface="+mj-cs"/>
                <a:sym typeface="Calibri"/>
              </a:rPr>
              <a:t>vt</a:t>
            </a:r>
            <a:r>
              <a:rPr lang="en-GB" dirty="0">
                <a:solidFill>
                  <a:srgbClr val="323332"/>
                </a:solidFill>
                <a:latin typeface="Helvetica" pitchFamily="2" charset="0"/>
                <a:ea typeface="+mj-ea"/>
                <a:cs typeface="+mj-cs"/>
                <a:sym typeface="Calibri"/>
              </a:rPr>
              <a:t> </a:t>
            </a:r>
            <a:r>
              <a:rPr lang="en-GB" dirty="0" err="1">
                <a:solidFill>
                  <a:srgbClr val="323332"/>
                </a:solidFill>
                <a:latin typeface="Helvetica" pitchFamily="2" charset="0"/>
                <a:ea typeface="+mj-ea"/>
                <a:cs typeface="+mj-cs"/>
                <a:sym typeface="Calibri"/>
              </a:rPr>
              <a:t>typename</a:t>
            </a:r>
            <a:r>
              <a:rPr lang="en-GB" dirty="0">
                <a:solidFill>
                  <a:srgbClr val="323332"/>
                </a:solidFill>
                <a:latin typeface="Helvetica" pitchFamily="2" charset="0"/>
                <a:ea typeface="+mj-ea"/>
                <a:cs typeface="+mj-cs"/>
                <a:sym typeface="Calibri"/>
              </a:rPr>
              <a:t> can store reference in some cases. So we need to remove the reference from the </a:t>
            </a:r>
            <a:r>
              <a:rPr lang="en-GB" b="1" dirty="0" err="1">
                <a:solidFill>
                  <a:srgbClr val="323332"/>
                </a:solidFill>
                <a:latin typeface="Helvetica" pitchFamily="2" charset="0"/>
                <a:ea typeface="+mj-ea"/>
                <a:cs typeface="+mj-cs"/>
                <a:sym typeface="Calibri"/>
              </a:rPr>
              <a:t>vt</a:t>
            </a:r>
            <a:r>
              <a:rPr lang="en-GB" dirty="0">
                <a:solidFill>
                  <a:srgbClr val="323332"/>
                </a:solidFill>
                <a:latin typeface="Helvetica" pitchFamily="2" charset="0"/>
                <a:ea typeface="+mj-ea"/>
                <a:cs typeface="+mj-cs"/>
                <a:sym typeface="Calibri"/>
              </a:rPr>
              <a:t> type before appending double ampersand to it.</a:t>
            </a:r>
            <a:endParaRPr kumimoji="0" lang="en-RU" sz="1800" i="0" u="none" strike="noStrike" cap="none" spc="0" normalizeH="0" baseline="0" dirty="0">
              <a:ln>
                <a:noFill/>
              </a:ln>
              <a:solidFill>
                <a:srgbClr val="323332"/>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1322292720"/>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std::move implementation</a:t>
            </a:r>
            <a:endParaRPr lang="ru-RU" dirty="0">
              <a:latin typeface="Helvetica" pitchFamily="2" charset="0"/>
            </a:endParaRPr>
          </a:p>
        </p:txBody>
      </p:sp>
      <p:pic>
        <p:nvPicPr>
          <p:cNvPr id="4" name="Picture 3">
            <a:extLst>
              <a:ext uri="{FF2B5EF4-FFF2-40B4-BE49-F238E27FC236}">
                <a16:creationId xmlns:a16="http://schemas.microsoft.com/office/drawing/2014/main" id="{D138DC53-F0E0-F349-8D69-B297996510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2446" y="1709765"/>
            <a:ext cx="8807108" cy="1734733"/>
          </a:xfrm>
          <a:prstGeom prst="rect">
            <a:avLst/>
          </a:prstGeom>
        </p:spPr>
      </p:pic>
      <p:sp>
        <p:nvSpPr>
          <p:cNvPr id="6" name="TextBox 5">
            <a:extLst>
              <a:ext uri="{FF2B5EF4-FFF2-40B4-BE49-F238E27FC236}">
                <a16:creationId xmlns:a16="http://schemas.microsoft.com/office/drawing/2014/main" id="{8B1C7307-F1E8-8749-B900-EE0BDA870CDE}"/>
              </a:ext>
            </a:extLst>
          </p:cNvPr>
          <p:cNvSpPr txBox="1"/>
          <p:nvPr/>
        </p:nvSpPr>
        <p:spPr>
          <a:xfrm>
            <a:off x="3506403" y="3559306"/>
            <a:ext cx="5179188"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ic.18: full implementation of the std::move</a:t>
            </a:r>
            <a:r>
              <a:rPr lang="en-RU" sz="1400" dirty="0">
                <a:solidFill>
                  <a:schemeClr val="accent6"/>
                </a:solidFill>
                <a:latin typeface="Helvetica" pitchFamily="2" charset="0"/>
                <a:sym typeface="Calibri"/>
              </a:rPr>
              <a:t> (C++14 and later)</a:t>
            </a:r>
          </a:p>
          <a:p>
            <a:pPr marL="0" marR="0" indent="0" algn="l" defTabSz="914400" rtl="0" fontAlgn="auto" latinLnBrk="0" hangingPunct="0">
              <a:lnSpc>
                <a:spcPct val="100000"/>
              </a:lnSpc>
              <a:spcBef>
                <a:spcPts val="0"/>
              </a:spcBef>
              <a:spcAft>
                <a:spcPts val="0"/>
              </a:spcAft>
              <a:buClrTx/>
              <a:buSzTx/>
              <a:buFontTx/>
              <a:buNone/>
              <a:tabLst/>
            </a:pPr>
            <a:endPar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endParaRPr>
          </a:p>
        </p:txBody>
      </p:sp>
      <p:sp>
        <p:nvSpPr>
          <p:cNvPr id="7" name="TextBox 6">
            <a:extLst>
              <a:ext uri="{FF2B5EF4-FFF2-40B4-BE49-F238E27FC236}">
                <a16:creationId xmlns:a16="http://schemas.microsoft.com/office/drawing/2014/main" id="{7E295CB9-6DFE-6546-9A53-8C49925AAFC4}"/>
              </a:ext>
            </a:extLst>
          </p:cNvPr>
          <p:cNvSpPr txBox="1"/>
          <p:nvPr/>
        </p:nvSpPr>
        <p:spPr>
          <a:xfrm>
            <a:off x="1481355" y="4082524"/>
            <a:ext cx="9229285" cy="25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hangingPunct="0">
              <a:buAutoNum type="arabicParenR"/>
            </a:pPr>
            <a:r>
              <a:rPr lang="en-GB" dirty="0">
                <a:solidFill>
                  <a:srgbClr val="323332"/>
                </a:solidFill>
                <a:latin typeface="Helvetica" pitchFamily="2" charset="0"/>
                <a:sym typeface="Calibri"/>
              </a:rPr>
              <a:t>We should receive the object via the </a:t>
            </a:r>
            <a:r>
              <a:rPr lang="en-GB" b="1" dirty="0">
                <a:solidFill>
                  <a:srgbClr val="323332"/>
                </a:solidFill>
                <a:latin typeface="Helvetica" pitchFamily="2" charset="0"/>
                <a:sym typeface="Calibri"/>
              </a:rPr>
              <a:t>universal reference </a:t>
            </a:r>
            <a:r>
              <a:rPr lang="en-GB" dirty="0">
                <a:solidFill>
                  <a:srgbClr val="323332"/>
                </a:solidFill>
                <a:latin typeface="Helvetica" pitchFamily="2" charset="0"/>
                <a:sym typeface="Calibri"/>
              </a:rPr>
              <a:t>in order to make it possible to receive both </a:t>
            </a:r>
            <a:r>
              <a:rPr lang="en-GB" dirty="0" err="1">
                <a:solidFill>
                  <a:srgbClr val="323332"/>
                </a:solidFill>
                <a:latin typeface="Helvetica" pitchFamily="2" charset="0"/>
                <a:sym typeface="Calibri"/>
              </a:rPr>
              <a:t>lvalues</a:t>
            </a:r>
            <a:r>
              <a:rPr lang="en-GB" dirty="0">
                <a:solidFill>
                  <a:srgbClr val="323332"/>
                </a:solidFill>
                <a:latin typeface="Helvetica" pitchFamily="2" charset="0"/>
                <a:sym typeface="Calibri"/>
              </a:rPr>
              <a:t> and </a:t>
            </a:r>
            <a:r>
              <a:rPr lang="en-GB" dirty="0" err="1">
                <a:solidFill>
                  <a:srgbClr val="323332"/>
                </a:solidFill>
                <a:latin typeface="Helvetica" pitchFamily="2" charset="0"/>
                <a:sym typeface="Calibri"/>
              </a:rPr>
              <a:t>rvalues</a:t>
            </a:r>
            <a:r>
              <a:rPr lang="en-GB" dirty="0">
                <a:solidFill>
                  <a:srgbClr val="323332"/>
                </a:solidFill>
                <a:latin typeface="Helvetica" pitchFamily="2" charset="0"/>
                <a:sym typeface="Calibri"/>
              </a:rPr>
              <a:t>. For example when </a:t>
            </a:r>
            <a:r>
              <a:rPr lang="en-GB" b="1" dirty="0" err="1">
                <a:solidFill>
                  <a:srgbClr val="323332"/>
                </a:solidFill>
                <a:latin typeface="Helvetica" pitchFamily="2" charset="0"/>
                <a:sym typeface="Calibri"/>
              </a:rPr>
              <a:t>vt</a:t>
            </a:r>
            <a:r>
              <a:rPr lang="en-GB" dirty="0">
                <a:solidFill>
                  <a:srgbClr val="323332"/>
                </a:solidFill>
                <a:latin typeface="Helvetica" pitchFamily="2" charset="0"/>
                <a:sym typeface="Calibri"/>
              </a:rPr>
              <a:t> = </a:t>
            </a:r>
            <a:r>
              <a:rPr lang="en-GB" b="1" dirty="0">
                <a:solidFill>
                  <a:srgbClr val="323332"/>
                </a:solidFill>
                <a:latin typeface="Helvetica" pitchFamily="2" charset="0"/>
                <a:sym typeface="Calibri"/>
              </a:rPr>
              <a:t>int&amp;</a:t>
            </a:r>
            <a:r>
              <a:rPr lang="en-GB" dirty="0">
                <a:solidFill>
                  <a:srgbClr val="323332"/>
                </a:solidFill>
                <a:latin typeface="Helvetica" pitchFamily="2" charset="0"/>
                <a:sym typeface="Calibri"/>
              </a:rPr>
              <a:t>, </a:t>
            </a:r>
            <a:r>
              <a:rPr lang="en-GB" b="1" dirty="0" err="1">
                <a:solidFill>
                  <a:srgbClr val="323332"/>
                </a:solidFill>
                <a:latin typeface="Helvetica" pitchFamily="2" charset="0"/>
                <a:sym typeface="Calibri"/>
              </a:rPr>
              <a:t>vt</a:t>
            </a:r>
            <a:r>
              <a:rPr lang="en-GB" b="1" dirty="0">
                <a:solidFill>
                  <a:srgbClr val="323332"/>
                </a:solidFill>
                <a:latin typeface="Helvetica" pitchFamily="2" charset="0"/>
                <a:sym typeface="Calibri"/>
              </a:rPr>
              <a:t>&amp;&amp;</a:t>
            </a:r>
            <a:r>
              <a:rPr lang="en-GB" dirty="0">
                <a:solidFill>
                  <a:srgbClr val="323332"/>
                </a:solidFill>
                <a:latin typeface="Helvetica" pitchFamily="2" charset="0"/>
                <a:sym typeface="Calibri"/>
              </a:rPr>
              <a:t> = (int</a:t>
            </a:r>
            <a:r>
              <a:rPr lang="en-GB" b="1" dirty="0">
                <a:solidFill>
                  <a:srgbClr val="323332"/>
                </a:solidFill>
                <a:latin typeface="Helvetica" pitchFamily="2" charset="0"/>
                <a:sym typeface="Calibri"/>
              </a:rPr>
              <a:t>&amp;</a:t>
            </a:r>
            <a:r>
              <a:rPr lang="en-GB" dirty="0">
                <a:solidFill>
                  <a:srgbClr val="323332"/>
                </a:solidFill>
                <a:latin typeface="Helvetica" pitchFamily="2" charset="0"/>
                <a:sym typeface="Calibri"/>
              </a:rPr>
              <a:t>)</a:t>
            </a:r>
            <a:r>
              <a:rPr lang="en-GB" b="1" dirty="0">
                <a:solidFill>
                  <a:srgbClr val="323332"/>
                </a:solidFill>
                <a:latin typeface="Helvetica" pitchFamily="2" charset="0"/>
                <a:sym typeface="Calibri"/>
              </a:rPr>
              <a:t>&amp;&amp;</a:t>
            </a:r>
            <a:r>
              <a:rPr lang="en-GB" dirty="0">
                <a:solidFill>
                  <a:srgbClr val="323332"/>
                </a:solidFill>
                <a:latin typeface="Helvetica" pitchFamily="2" charset="0"/>
                <a:sym typeface="Calibri"/>
              </a:rPr>
              <a:t> = int</a:t>
            </a:r>
            <a:r>
              <a:rPr lang="en-GB" b="1" dirty="0">
                <a:solidFill>
                  <a:srgbClr val="323332"/>
                </a:solidFill>
                <a:latin typeface="Helvetica" pitchFamily="2" charset="0"/>
                <a:sym typeface="Calibri"/>
              </a:rPr>
              <a:t>&amp;</a:t>
            </a:r>
            <a:r>
              <a:rPr lang="en-GB" dirty="0">
                <a:solidFill>
                  <a:srgbClr val="323332"/>
                </a:solidFill>
                <a:latin typeface="Helvetica" pitchFamily="2" charset="0"/>
                <a:sym typeface="Calibri"/>
              </a:rPr>
              <a:t> (due to the reference collapsing rule), therefore, the </a:t>
            </a:r>
            <a:r>
              <a:rPr lang="en-GB" b="1" dirty="0" err="1">
                <a:solidFill>
                  <a:srgbClr val="323332"/>
                </a:solidFill>
                <a:latin typeface="Helvetica" pitchFamily="2" charset="0"/>
                <a:sym typeface="Calibri"/>
              </a:rPr>
              <a:t>val</a:t>
            </a:r>
            <a:r>
              <a:rPr lang="en-GB" b="1" dirty="0">
                <a:solidFill>
                  <a:srgbClr val="323332"/>
                </a:solidFill>
                <a:latin typeface="Helvetica" pitchFamily="2" charset="0"/>
                <a:sym typeface="Calibri"/>
              </a:rPr>
              <a:t> </a:t>
            </a:r>
            <a:r>
              <a:rPr lang="en-GB" dirty="0">
                <a:solidFill>
                  <a:srgbClr val="323332"/>
                </a:solidFill>
                <a:latin typeface="Helvetica" pitchFamily="2" charset="0"/>
                <a:sym typeface="Calibri"/>
              </a:rPr>
              <a:t>is getting received by an </a:t>
            </a:r>
            <a:r>
              <a:rPr lang="en-GB" dirty="0" err="1">
                <a:solidFill>
                  <a:srgbClr val="323332"/>
                </a:solidFill>
                <a:latin typeface="Helvetica" pitchFamily="2" charset="0"/>
                <a:sym typeface="Calibri"/>
              </a:rPr>
              <a:t>lvalue</a:t>
            </a:r>
            <a:r>
              <a:rPr lang="en-GB" dirty="0">
                <a:solidFill>
                  <a:srgbClr val="323332"/>
                </a:solidFill>
                <a:latin typeface="Helvetica" pitchFamily="2" charset="0"/>
                <a:sym typeface="Calibri"/>
              </a:rPr>
              <a:t> as expected.</a:t>
            </a:r>
            <a:endParaRPr lang="en-GB" b="1" dirty="0">
              <a:solidFill>
                <a:srgbClr val="323332"/>
              </a:solidFill>
              <a:latin typeface="Helvetica" pitchFamily="2" charset="0"/>
              <a:sym typeface="Calibri"/>
            </a:endParaRPr>
          </a:p>
          <a:p>
            <a:pPr marL="342900" indent="-342900" hangingPunct="0">
              <a:buAutoNum type="arabicParenR"/>
            </a:pPr>
            <a:r>
              <a:rPr lang="en-GB" b="1" dirty="0" err="1">
                <a:solidFill>
                  <a:srgbClr val="323332"/>
                </a:solidFill>
                <a:latin typeface="Helvetica" pitchFamily="2" charset="0"/>
                <a:sym typeface="Calibri"/>
              </a:rPr>
              <a:t>vt</a:t>
            </a:r>
            <a:r>
              <a:rPr lang="en-GB" dirty="0">
                <a:solidFill>
                  <a:srgbClr val="323332"/>
                </a:solidFill>
                <a:latin typeface="Helvetica" pitchFamily="2" charset="0"/>
                <a:sym typeface="Calibri"/>
              </a:rPr>
              <a:t> </a:t>
            </a:r>
            <a:r>
              <a:rPr lang="en-GB" dirty="0" err="1">
                <a:solidFill>
                  <a:srgbClr val="323332"/>
                </a:solidFill>
                <a:latin typeface="Helvetica" pitchFamily="2" charset="0"/>
                <a:sym typeface="Calibri"/>
              </a:rPr>
              <a:t>typename</a:t>
            </a:r>
            <a:r>
              <a:rPr lang="en-GB" dirty="0">
                <a:solidFill>
                  <a:srgbClr val="323332"/>
                </a:solidFill>
                <a:latin typeface="Helvetica" pitchFamily="2" charset="0"/>
                <a:sym typeface="Calibri"/>
              </a:rPr>
              <a:t> can store reference in some cases. So we need to remove the reference from the </a:t>
            </a:r>
            <a:r>
              <a:rPr lang="en-GB" b="1" dirty="0" err="1">
                <a:solidFill>
                  <a:srgbClr val="323332"/>
                </a:solidFill>
                <a:latin typeface="Helvetica" pitchFamily="2" charset="0"/>
                <a:sym typeface="Calibri"/>
              </a:rPr>
              <a:t>vt</a:t>
            </a:r>
            <a:r>
              <a:rPr lang="en-GB" dirty="0">
                <a:solidFill>
                  <a:srgbClr val="323332"/>
                </a:solidFill>
                <a:latin typeface="Helvetica" pitchFamily="2" charset="0"/>
                <a:sym typeface="Calibri"/>
              </a:rPr>
              <a:t> type before appending double ampersand to it.</a:t>
            </a:r>
            <a:endParaRPr lang="en-RU" dirty="0">
              <a:solidFill>
                <a:srgbClr val="323332"/>
              </a:solidFill>
              <a:latin typeface="Helvetica" pitchFamily="2" charset="0"/>
              <a:sym typeface="Calibri"/>
            </a:endParaRPr>
          </a:p>
          <a:p>
            <a:pPr marL="342900" indent="-342900" hangingPunct="0">
              <a:buAutoNum type="arabicParenR"/>
            </a:pPr>
            <a:r>
              <a:rPr lang="en-RU" dirty="0">
                <a:solidFill>
                  <a:srgbClr val="323332"/>
                </a:solidFill>
                <a:latin typeface="Helvetica" pitchFamily="2" charset="0"/>
                <a:ea typeface="+mj-ea"/>
                <a:cs typeface="+mj-cs"/>
                <a:sym typeface="Calibri"/>
              </a:rPr>
              <a:t>S</a:t>
            </a:r>
            <a:r>
              <a:rPr kumimoji="0" lang="en-RU" sz="1800" i="0" u="none" strike="noStrike" cap="none" spc="0" normalizeH="0" baseline="0" dirty="0">
                <a:ln>
                  <a:noFill/>
                </a:ln>
                <a:solidFill>
                  <a:srgbClr val="323332"/>
                </a:solidFill>
                <a:effectLst/>
                <a:uFillTx/>
                <a:latin typeface="Helvetica" pitchFamily="2" charset="0"/>
                <a:ea typeface="+mj-ea"/>
                <a:cs typeface="+mj-cs"/>
                <a:sym typeface="Calibri"/>
              </a:rPr>
              <a:t>td::move doesn’t move something to somewhere, it just casts the given object to an rvalue reference which then tells the compiler to treat the returned object as a temporary one. So, all that we need is to call the static_cast operator.</a:t>
            </a:r>
          </a:p>
        </p:txBody>
      </p:sp>
    </p:spTree>
    <p:extLst>
      <p:ext uri="{BB962C8B-B14F-4D97-AF65-F5344CB8AC3E}">
        <p14:creationId xmlns:p14="http://schemas.microsoft.com/office/powerpoint/2010/main" val="3833920666"/>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fontScale="92500"/>
          </a:bodyPr>
          <a:lstStyle/>
          <a:p>
            <a:r>
              <a:rPr lang="en-GB" dirty="0">
                <a:latin typeface="Helvetica" pitchFamily="2" charset="0"/>
              </a:rPr>
              <a:t>An unexpected recollection from the past…</a:t>
            </a:r>
            <a:endParaRPr lang="ru-RU" dirty="0">
              <a:latin typeface="Helvetica" pitchFamily="2" charset="0"/>
            </a:endParaRPr>
          </a:p>
        </p:txBody>
      </p:sp>
      <p:pic>
        <p:nvPicPr>
          <p:cNvPr id="3" name="Picture 2">
            <a:extLst>
              <a:ext uri="{FF2B5EF4-FFF2-40B4-BE49-F238E27FC236}">
                <a16:creationId xmlns:a16="http://schemas.microsoft.com/office/drawing/2014/main" id="{8F8DB315-0A4A-F742-B23E-D16DBAEBDD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3250" y="1723718"/>
            <a:ext cx="8445500" cy="3086100"/>
          </a:xfrm>
          <a:prstGeom prst="rect">
            <a:avLst/>
          </a:prstGeom>
        </p:spPr>
      </p:pic>
      <p:sp>
        <p:nvSpPr>
          <p:cNvPr id="8" name="TextBox 7">
            <a:extLst>
              <a:ext uri="{FF2B5EF4-FFF2-40B4-BE49-F238E27FC236}">
                <a16:creationId xmlns:a16="http://schemas.microsoft.com/office/drawing/2014/main" id="{014D38AD-0C6F-0840-B063-7BC5B34EA776}"/>
              </a:ext>
            </a:extLst>
          </p:cNvPr>
          <p:cNvSpPr txBox="1"/>
          <p:nvPr/>
        </p:nvSpPr>
        <p:spPr>
          <a:xfrm>
            <a:off x="4570625" y="4807500"/>
            <a:ext cx="308378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ic.19: method construct in allocators</a:t>
            </a:r>
          </a:p>
        </p:txBody>
      </p:sp>
      <p:sp>
        <p:nvSpPr>
          <p:cNvPr id="7" name="TextBox 6">
            <a:extLst>
              <a:ext uri="{FF2B5EF4-FFF2-40B4-BE49-F238E27FC236}">
                <a16:creationId xmlns:a16="http://schemas.microsoft.com/office/drawing/2014/main" id="{E2DD7B05-4F3A-6F44-AE74-C114C941BDEC}"/>
              </a:ext>
            </a:extLst>
          </p:cNvPr>
          <p:cNvSpPr txBox="1"/>
          <p:nvPr/>
        </p:nvSpPr>
        <p:spPr>
          <a:xfrm>
            <a:off x="1120775" y="5312168"/>
            <a:ext cx="972629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Notice</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the construct method is not compaitible with rvalue references for constructor arguments. </a:t>
            </a:r>
            <a:r>
              <a:rPr kumimoji="0" lang="en-GB" sz="1800" b="0" i="0" u="none" strike="noStrike" cap="none" spc="0" normalizeH="0" baseline="0" dirty="0">
                <a:ln>
                  <a:noFill/>
                </a:ln>
                <a:solidFill>
                  <a:srgbClr val="323332"/>
                </a:solidFill>
                <a:effectLst/>
                <a:uFillTx/>
                <a:latin typeface="Helvetica" pitchFamily="2" charset="0"/>
                <a:ea typeface="+mj-ea"/>
                <a:cs typeface="+mj-cs"/>
                <a:sym typeface="Calibri"/>
              </a:rPr>
              <a:t>T</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his implementation of the construct method is not optimi</a:t>
            </a:r>
            <a:r>
              <a:rPr lang="en-US" dirty="0">
                <a:solidFill>
                  <a:srgbClr val="323332"/>
                </a:solidFill>
                <a:latin typeface="Helvetica" pitchFamily="2" charset="0"/>
                <a:ea typeface="+mj-ea"/>
                <a:cs typeface="+mj-cs"/>
                <a:sym typeface="Calibri"/>
              </a:rPr>
              <a:t>z</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ed for working with temporary objects. Lets try to fix it by replacing the const reference with a universal reference.</a:t>
            </a:r>
          </a:p>
        </p:txBody>
      </p:sp>
    </p:spTree>
    <p:extLst>
      <p:ext uri="{BB962C8B-B14F-4D97-AF65-F5344CB8AC3E}">
        <p14:creationId xmlns:p14="http://schemas.microsoft.com/office/powerpoint/2010/main" val="355520108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fontScale="92500"/>
          </a:bodyPr>
          <a:lstStyle/>
          <a:p>
            <a:r>
              <a:rPr lang="en-GB" dirty="0">
                <a:latin typeface="Helvetica" pitchFamily="2" charset="0"/>
              </a:rPr>
              <a:t>An unexpected recollection from the past…</a:t>
            </a:r>
            <a:endParaRPr lang="ru-RU" dirty="0">
              <a:latin typeface="Helvetica" pitchFamily="2" charset="0"/>
            </a:endParaRPr>
          </a:p>
        </p:txBody>
      </p:sp>
      <p:sp>
        <p:nvSpPr>
          <p:cNvPr id="8" name="TextBox 7">
            <a:extLst>
              <a:ext uri="{FF2B5EF4-FFF2-40B4-BE49-F238E27FC236}">
                <a16:creationId xmlns:a16="http://schemas.microsoft.com/office/drawing/2014/main" id="{014D38AD-0C6F-0840-B063-7BC5B34EA776}"/>
              </a:ext>
            </a:extLst>
          </p:cNvPr>
          <p:cNvSpPr txBox="1"/>
          <p:nvPr/>
        </p:nvSpPr>
        <p:spPr>
          <a:xfrm>
            <a:off x="4570625" y="4614239"/>
            <a:ext cx="376933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a:t>
            </a:r>
            <a:r>
              <a:rPr lang="en-RU" sz="1400" dirty="0">
                <a:solidFill>
                  <a:schemeClr val="accent6"/>
                </a:solidFill>
                <a:latin typeface="Helvetica" pitchFamily="2" charset="0"/>
                <a:ea typeface="+mj-ea"/>
                <a:cs typeface="+mj-cs"/>
                <a:sym typeface="Calibri"/>
              </a:rPr>
              <a:t>20</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 method construct in allocators, first fix</a:t>
            </a:r>
          </a:p>
        </p:txBody>
      </p:sp>
      <p:sp>
        <p:nvSpPr>
          <p:cNvPr id="7" name="TextBox 6">
            <a:extLst>
              <a:ext uri="{FF2B5EF4-FFF2-40B4-BE49-F238E27FC236}">
                <a16:creationId xmlns:a16="http://schemas.microsoft.com/office/drawing/2014/main" id="{E2DD7B05-4F3A-6F44-AE74-C114C941BDEC}"/>
              </a:ext>
            </a:extLst>
          </p:cNvPr>
          <p:cNvSpPr txBox="1"/>
          <p:nvPr/>
        </p:nvSpPr>
        <p:spPr>
          <a:xfrm>
            <a:off x="1120775" y="5025182"/>
            <a:ext cx="9726295"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Now we can provide both lvalues and rvalues to the construct method. But immediately after the construct method receives the args via the universal reference, they become lvalues, because now they are named entites (</a:t>
            </a:r>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named =&gt; lvalues</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So they are getting provided to the operator placement new as lvalues (so, again, for temporary objects it’ll cause a copy)!</a:t>
            </a:r>
          </a:p>
        </p:txBody>
      </p:sp>
      <p:pic>
        <p:nvPicPr>
          <p:cNvPr id="4" name="Picture 3">
            <a:extLst>
              <a:ext uri="{FF2B5EF4-FFF2-40B4-BE49-F238E27FC236}">
                <a16:creationId xmlns:a16="http://schemas.microsoft.com/office/drawing/2014/main" id="{051D2217-BD51-7A42-B0F8-A43DE7F51B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4400" y="1492357"/>
            <a:ext cx="7823200" cy="3162300"/>
          </a:xfrm>
          <a:prstGeom prst="rect">
            <a:avLst/>
          </a:prstGeom>
        </p:spPr>
      </p:pic>
    </p:spTree>
    <p:extLst>
      <p:ext uri="{BB962C8B-B14F-4D97-AF65-F5344CB8AC3E}">
        <p14:creationId xmlns:p14="http://schemas.microsoft.com/office/powerpoint/2010/main" val="139131132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fontScale="92500"/>
          </a:bodyPr>
          <a:lstStyle/>
          <a:p>
            <a:r>
              <a:rPr lang="en-GB" dirty="0">
                <a:latin typeface="Helvetica" pitchFamily="2" charset="0"/>
              </a:rPr>
              <a:t>An unexpected recollection from the past…</a:t>
            </a:r>
            <a:endParaRPr lang="ru-RU" dirty="0">
              <a:latin typeface="Helvetica" pitchFamily="2" charset="0"/>
            </a:endParaRPr>
          </a:p>
        </p:txBody>
      </p:sp>
      <p:sp>
        <p:nvSpPr>
          <p:cNvPr id="8" name="TextBox 7">
            <a:extLst>
              <a:ext uri="{FF2B5EF4-FFF2-40B4-BE49-F238E27FC236}">
                <a16:creationId xmlns:a16="http://schemas.microsoft.com/office/drawing/2014/main" id="{014D38AD-0C6F-0840-B063-7BC5B34EA776}"/>
              </a:ext>
            </a:extLst>
          </p:cNvPr>
          <p:cNvSpPr txBox="1"/>
          <p:nvPr/>
        </p:nvSpPr>
        <p:spPr>
          <a:xfrm>
            <a:off x="4266513" y="4641957"/>
            <a:ext cx="416956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a:t>
            </a:r>
            <a:r>
              <a:rPr lang="en-RU" sz="1400" dirty="0">
                <a:solidFill>
                  <a:schemeClr val="accent6"/>
                </a:solidFill>
                <a:latin typeface="Helvetica" pitchFamily="2" charset="0"/>
                <a:ea typeface="+mj-ea"/>
                <a:cs typeface="+mj-cs"/>
                <a:sym typeface="Calibri"/>
              </a:rPr>
              <a:t>21</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 method construct in allocators, second fix</a:t>
            </a:r>
          </a:p>
        </p:txBody>
      </p:sp>
      <p:sp>
        <p:nvSpPr>
          <p:cNvPr id="7" name="TextBox 6">
            <a:extLst>
              <a:ext uri="{FF2B5EF4-FFF2-40B4-BE49-F238E27FC236}">
                <a16:creationId xmlns:a16="http://schemas.microsoft.com/office/drawing/2014/main" id="{E2DD7B05-4F3A-6F44-AE74-C114C941BDEC}"/>
              </a:ext>
            </a:extLst>
          </p:cNvPr>
          <p:cNvSpPr txBox="1"/>
          <p:nvPr/>
        </p:nvSpPr>
        <p:spPr>
          <a:xfrm>
            <a:off x="1120775" y="5025182"/>
            <a:ext cx="9726295"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solidFill>
                  <a:srgbClr val="323332"/>
                </a:solidFill>
                <a:latin typeface="Helvetica" pitchFamily="2" charset="0"/>
                <a:ea typeface="+mj-ea"/>
                <a:cs typeface="+mj-cs"/>
                <a:sym typeface="Calibri"/>
              </a:rPr>
              <a:t>We’ve used std::move, so initial </a:t>
            </a:r>
            <a:r>
              <a:rPr lang="en-US" dirty="0" err="1">
                <a:solidFill>
                  <a:srgbClr val="323332"/>
                </a:solidFill>
                <a:latin typeface="Helvetica" pitchFamily="2" charset="0"/>
                <a:ea typeface="+mj-ea"/>
                <a:cs typeface="+mj-cs"/>
                <a:sym typeface="Calibri"/>
              </a:rPr>
              <a:t>args</a:t>
            </a:r>
            <a:r>
              <a:rPr lang="en-US" dirty="0">
                <a:solidFill>
                  <a:srgbClr val="323332"/>
                </a:solidFill>
                <a:latin typeface="Helvetica" pitchFamily="2" charset="0"/>
                <a:ea typeface="+mj-ea"/>
                <a:cs typeface="+mj-cs"/>
                <a:sym typeface="Calibri"/>
              </a:rPr>
              <a:t> that were provided via </a:t>
            </a:r>
            <a:r>
              <a:rPr lang="en-US" dirty="0" err="1">
                <a:solidFill>
                  <a:srgbClr val="323332"/>
                </a:solidFill>
                <a:latin typeface="Helvetica" pitchFamily="2" charset="0"/>
                <a:ea typeface="+mj-ea"/>
                <a:cs typeface="+mj-cs"/>
                <a:sym typeface="Calibri"/>
              </a:rPr>
              <a:t>rvalues</a:t>
            </a:r>
            <a:r>
              <a:rPr lang="en-US" dirty="0">
                <a:solidFill>
                  <a:srgbClr val="323332"/>
                </a:solidFill>
                <a:latin typeface="Helvetica" pitchFamily="2" charset="0"/>
                <a:ea typeface="+mj-ea"/>
                <a:cs typeface="+mj-cs"/>
                <a:sym typeface="Calibri"/>
              </a:rPr>
              <a:t> are forwarded to the operator placement new as </a:t>
            </a:r>
            <a:r>
              <a:rPr lang="en-US" dirty="0" err="1">
                <a:solidFill>
                  <a:srgbClr val="323332"/>
                </a:solidFill>
                <a:latin typeface="Helvetica" pitchFamily="2" charset="0"/>
                <a:ea typeface="+mj-ea"/>
                <a:cs typeface="+mj-cs"/>
                <a:sym typeface="Calibri"/>
              </a:rPr>
              <a:t>rvalues</a:t>
            </a:r>
            <a:r>
              <a:rPr lang="en-US" dirty="0">
                <a:solidFill>
                  <a:srgbClr val="323332"/>
                </a:solidFill>
                <a:latin typeface="Helvetica" pitchFamily="2" charset="0"/>
                <a:ea typeface="+mj-ea"/>
                <a:cs typeface="+mj-cs"/>
                <a:sym typeface="Calibri"/>
              </a:rPr>
              <a:t>. But </a:t>
            </a:r>
            <a:r>
              <a:rPr lang="en-US" dirty="0" err="1">
                <a:solidFill>
                  <a:srgbClr val="323332"/>
                </a:solidFill>
                <a:latin typeface="Helvetica" pitchFamily="2" charset="0"/>
                <a:sym typeface="Calibri"/>
              </a:rPr>
              <a:t>lvalues</a:t>
            </a:r>
            <a:r>
              <a:rPr lang="en-US" dirty="0">
                <a:solidFill>
                  <a:srgbClr val="323332"/>
                </a:solidFill>
                <a:latin typeface="Helvetica" pitchFamily="2" charset="0"/>
                <a:sym typeface="Calibri"/>
              </a:rPr>
              <a:t> </a:t>
            </a:r>
            <a:r>
              <a:rPr lang="en-US" dirty="0">
                <a:solidFill>
                  <a:srgbClr val="323332"/>
                </a:solidFill>
                <a:latin typeface="Helvetica" pitchFamily="2" charset="0"/>
                <a:ea typeface="+mj-ea"/>
                <a:cs typeface="+mj-cs"/>
                <a:sym typeface="Calibri"/>
              </a:rPr>
              <a:t>will become </a:t>
            </a:r>
            <a:r>
              <a:rPr lang="en-US" dirty="0" err="1">
                <a:solidFill>
                  <a:srgbClr val="323332"/>
                </a:solidFill>
                <a:latin typeface="Helvetica" pitchFamily="2" charset="0"/>
                <a:ea typeface="+mj-ea"/>
                <a:cs typeface="+mj-cs"/>
                <a:sym typeface="Calibri"/>
              </a:rPr>
              <a:t>rvalues</a:t>
            </a:r>
            <a:r>
              <a:rPr lang="en-US" dirty="0">
                <a:solidFill>
                  <a:srgbClr val="323332"/>
                </a:solidFill>
                <a:latin typeface="Helvetica" pitchFamily="2" charset="0"/>
                <a:ea typeface="+mj-ea"/>
                <a:cs typeface="+mj-cs"/>
                <a:sym typeface="Calibri"/>
              </a:rPr>
              <a:t> too, which is wrong, because the contents will be stolen from </a:t>
            </a:r>
            <a:r>
              <a:rPr lang="en-US" b="1" dirty="0">
                <a:solidFill>
                  <a:srgbClr val="323332"/>
                </a:solidFill>
                <a:latin typeface="Helvetica" pitchFamily="2" charset="0"/>
                <a:ea typeface="+mj-ea"/>
                <a:cs typeface="+mj-cs"/>
                <a:sym typeface="Calibri"/>
              </a:rPr>
              <a:t>all</a:t>
            </a:r>
            <a:r>
              <a:rPr lang="en-US" dirty="0">
                <a:solidFill>
                  <a:srgbClr val="323332"/>
                </a:solidFill>
                <a:latin typeface="Helvetica" pitchFamily="2" charset="0"/>
                <a:ea typeface="+mj-ea"/>
                <a:cs typeface="+mj-cs"/>
                <a:sym typeface="Calibri"/>
              </a:rPr>
              <a:t> of the initial objects, even from these that shouldn’t be invalidated.</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pic>
        <p:nvPicPr>
          <p:cNvPr id="3" name="Picture 2">
            <a:extLst>
              <a:ext uri="{FF2B5EF4-FFF2-40B4-BE49-F238E27FC236}">
                <a16:creationId xmlns:a16="http://schemas.microsoft.com/office/drawing/2014/main" id="{F732CA7A-361C-9D49-92A9-68546008ED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2800" y="1505057"/>
            <a:ext cx="8026400" cy="3136900"/>
          </a:xfrm>
          <a:prstGeom prst="rect">
            <a:avLst/>
          </a:prstGeom>
        </p:spPr>
      </p:pic>
    </p:spTree>
    <p:extLst>
      <p:ext uri="{BB962C8B-B14F-4D97-AF65-F5344CB8AC3E}">
        <p14:creationId xmlns:p14="http://schemas.microsoft.com/office/powerpoint/2010/main" val="158366868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fontScale="92500"/>
          </a:bodyPr>
          <a:lstStyle/>
          <a:p>
            <a:r>
              <a:rPr lang="en-GB" dirty="0">
                <a:latin typeface="Helvetica" pitchFamily="2" charset="0"/>
              </a:rPr>
              <a:t>An unexpected recollection from the past…</a:t>
            </a:r>
            <a:endParaRPr lang="ru-RU" dirty="0">
              <a:latin typeface="Helvetica" pitchFamily="2" charset="0"/>
            </a:endParaRPr>
          </a:p>
        </p:txBody>
      </p:sp>
      <p:sp>
        <p:nvSpPr>
          <p:cNvPr id="7" name="TextBox 6">
            <a:extLst>
              <a:ext uri="{FF2B5EF4-FFF2-40B4-BE49-F238E27FC236}">
                <a16:creationId xmlns:a16="http://schemas.microsoft.com/office/drawing/2014/main" id="{E2DD7B05-4F3A-6F44-AE74-C114C941BDEC}"/>
              </a:ext>
            </a:extLst>
          </p:cNvPr>
          <p:cNvSpPr txBox="1"/>
          <p:nvPr/>
        </p:nvSpPr>
        <p:spPr>
          <a:xfrm>
            <a:off x="1120775" y="1797788"/>
            <a:ext cx="972629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So</a:t>
            </a:r>
            <a:r>
              <a:rPr lang="en-US" dirty="0">
                <a:solidFill>
                  <a:srgbClr val="323332"/>
                </a:solidFill>
                <a:latin typeface="Helvetica" pitchFamily="2" charset="0"/>
                <a:ea typeface="+mj-ea"/>
                <a:cs typeface="+mj-cs"/>
                <a:sym typeface="Calibri"/>
              </a:rPr>
              <a:t>,</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now we want a way to somehow “restore” the initial categories of the provided values (lvalue or rvalue) and forward them to an operator placement new: rvalues should be forwarded as rvalues, lvalues should be forwarded as lvalues.</a:t>
            </a:r>
          </a:p>
        </p:txBody>
      </p:sp>
      <p:pic>
        <p:nvPicPr>
          <p:cNvPr id="3" name="Picture 2">
            <a:extLst>
              <a:ext uri="{FF2B5EF4-FFF2-40B4-BE49-F238E27FC236}">
                <a16:creationId xmlns:a16="http://schemas.microsoft.com/office/drawing/2014/main" id="{9D33D569-6B39-2740-AAA3-B778C73F55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7850" y="2856889"/>
            <a:ext cx="8496300" cy="3327400"/>
          </a:xfrm>
          <a:prstGeom prst="rect">
            <a:avLst/>
          </a:prstGeom>
        </p:spPr>
      </p:pic>
      <p:sp>
        <p:nvSpPr>
          <p:cNvPr id="10" name="TextBox 9">
            <a:extLst>
              <a:ext uri="{FF2B5EF4-FFF2-40B4-BE49-F238E27FC236}">
                <a16:creationId xmlns:a16="http://schemas.microsoft.com/office/drawing/2014/main" id="{ECC8D444-F694-E442-949C-A001A17312DB}"/>
              </a:ext>
            </a:extLst>
          </p:cNvPr>
          <p:cNvSpPr txBox="1"/>
          <p:nvPr/>
        </p:nvSpPr>
        <p:spPr>
          <a:xfrm>
            <a:off x="4266512" y="6194732"/>
            <a:ext cx="388934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ic.22: method construct in allocators, final fix</a:t>
            </a:r>
          </a:p>
        </p:txBody>
      </p:sp>
    </p:spTree>
    <p:extLst>
      <p:ext uri="{BB962C8B-B14F-4D97-AF65-F5344CB8AC3E}">
        <p14:creationId xmlns:p14="http://schemas.microsoft.com/office/powerpoint/2010/main" val="171876281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Troubles of C++07</a:t>
            </a:r>
            <a:endParaRPr lang="ru-RU" dirty="0">
              <a:latin typeface="Helvetica" pitchFamily="2" charset="0"/>
            </a:endParaRPr>
          </a:p>
        </p:txBody>
      </p:sp>
      <p:sp>
        <p:nvSpPr>
          <p:cNvPr id="2" name="TextBox 1">
            <a:extLst>
              <a:ext uri="{FF2B5EF4-FFF2-40B4-BE49-F238E27FC236}">
                <a16:creationId xmlns:a16="http://schemas.microsoft.com/office/drawing/2014/main" id="{28D93034-8E4B-4C42-8A69-5E31008C660A}"/>
              </a:ext>
            </a:extLst>
          </p:cNvPr>
          <p:cNvSpPr txBox="1"/>
          <p:nvPr/>
        </p:nvSpPr>
        <p:spPr>
          <a:xfrm>
            <a:off x="1120775" y="2632803"/>
            <a:ext cx="3811298"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solidFill>
                  <a:srgbClr val="323332"/>
                </a:solidFill>
                <a:latin typeface="Helvetica" pitchFamily="2" charset="0"/>
                <a:ea typeface="+mj-ea"/>
                <a:cs typeface="+mj-cs"/>
                <a:sym typeface="Calibri"/>
              </a:rPr>
              <a:t>void f (</a:t>
            </a:r>
            <a:r>
              <a:rPr lang="en-GB" dirty="0" err="1">
                <a:solidFill>
                  <a:srgbClr val="323332"/>
                </a:solidFill>
                <a:latin typeface="Helvetica" pitchFamily="2" charset="0"/>
                <a:ea typeface="+mj-ea"/>
                <a:cs typeface="+mj-cs"/>
                <a:sym typeface="Calibri"/>
              </a:rPr>
              <a:t>const</a:t>
            </a:r>
            <a:r>
              <a:rPr lang="en-GB" dirty="0">
                <a:solidFill>
                  <a:srgbClr val="323332"/>
                </a:solidFill>
                <a:latin typeface="Helvetica" pitchFamily="2" charset="0"/>
                <a:ea typeface="+mj-ea"/>
                <a:cs typeface="+mj-cs"/>
                <a:sym typeface="Calibri"/>
              </a:rPr>
              <a:t> std::</a:t>
            </a:r>
            <a:r>
              <a:rPr lang="en-GB" dirty="0">
                <a:solidFill>
                  <a:srgbClr val="000080"/>
                </a:solidFill>
                <a:latin typeface="Helvetica" pitchFamily="2" charset="0"/>
                <a:ea typeface="+mj-ea"/>
                <a:cs typeface="+mj-cs"/>
                <a:sym typeface="Calibri"/>
              </a:rPr>
              <a:t>vector</a:t>
            </a:r>
            <a:r>
              <a:rPr lang="en-GB" dirty="0">
                <a:solidFill>
                  <a:srgbClr val="323332"/>
                </a:solidFill>
                <a:latin typeface="Helvetica" pitchFamily="2" charset="0"/>
                <a:ea typeface="+mj-ea"/>
                <a:cs typeface="+mj-cs"/>
                <a:sym typeface="Calibri"/>
              </a:rPr>
              <a:t>&lt;int&gt; v) </a:t>
            </a:r>
            <a:r>
              <a:rPr lang="en-RU" dirty="0">
                <a:latin typeface="Helvetica" pitchFamily="2" charset="0"/>
              </a:rPr>
              <a:t>{ … }</a:t>
            </a:r>
            <a:endParaRPr lang="en-GB" dirty="0">
              <a:solidFill>
                <a:srgbClr val="323332"/>
              </a:solidFill>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GB" dirty="0">
              <a:solidFill>
                <a:srgbClr val="323332"/>
              </a:solidFill>
              <a:latin typeface="Helvetica" pitchFamily="2" charset="0"/>
              <a:ea typeface="+mj-ea"/>
              <a:cs typeface="+mj-cs"/>
              <a:sym typeface="Calibri"/>
            </a:endParaRPr>
          </a:p>
          <a:p>
            <a:pPr hangingPunct="0"/>
            <a:r>
              <a:rPr lang="en-GB" dirty="0">
                <a:solidFill>
                  <a:srgbClr val="323332"/>
                </a:solidFill>
                <a:latin typeface="Helvetica" pitchFamily="2" charset="0"/>
                <a:ea typeface="+mj-ea"/>
                <a:cs typeface="+mj-cs"/>
                <a:sym typeface="Calibri"/>
              </a:rPr>
              <a:t>int main () </a:t>
            </a:r>
            <a:r>
              <a:rPr lang="en-RU" dirty="0">
                <a:latin typeface="Helvetica" pitchFamily="2" charset="0"/>
              </a:rPr>
              <a:t>{</a:t>
            </a:r>
            <a:endParaRPr lang="en-GB" dirty="0">
              <a:solidFill>
                <a:srgbClr val="323332"/>
              </a:solidFill>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RU" dirty="0">
                <a:solidFill>
                  <a:srgbClr val="323332"/>
                </a:solidFill>
                <a:latin typeface="Helvetica" pitchFamily="2" charset="0"/>
                <a:ea typeface="+mj-ea"/>
                <a:cs typeface="+mj-cs"/>
                <a:sym typeface="Calibri"/>
              </a:rPr>
              <a:t>    f(</a:t>
            </a:r>
            <a:r>
              <a:rPr lang="en-GB" dirty="0">
                <a:solidFill>
                  <a:srgbClr val="323332"/>
                </a:solidFill>
                <a:latin typeface="Helvetica" pitchFamily="2" charset="0"/>
                <a:sym typeface="Calibri"/>
              </a:rPr>
              <a:t>s</a:t>
            </a:r>
            <a:r>
              <a:rPr lang="en-RU" dirty="0">
                <a:solidFill>
                  <a:srgbClr val="323332"/>
                </a:solidFill>
                <a:latin typeface="Helvetica" pitchFamily="2" charset="0"/>
                <a:sym typeface="Calibri"/>
              </a:rPr>
              <a:t>td::</a:t>
            </a:r>
            <a:r>
              <a:rPr lang="en-RU" dirty="0">
                <a:solidFill>
                  <a:srgbClr val="000080"/>
                </a:solidFill>
                <a:latin typeface="Helvetica" pitchFamily="2" charset="0"/>
                <a:sym typeface="Calibri"/>
              </a:rPr>
              <a:t>vector</a:t>
            </a:r>
            <a:r>
              <a:rPr lang="en-RU" dirty="0">
                <a:solidFill>
                  <a:srgbClr val="323332"/>
                </a:solidFill>
                <a:latin typeface="Helvetica" pitchFamily="2" charset="0"/>
                <a:sym typeface="Calibri"/>
              </a:rPr>
              <a:t>&lt;int&gt;(100)</a:t>
            </a:r>
            <a:r>
              <a:rPr lang="en-RU" dirty="0">
                <a:solidFill>
                  <a:srgbClr val="323332"/>
                </a:solidFill>
                <a:latin typeface="Helvetica" pitchFamily="2" charset="0"/>
                <a:ea typeface="+mj-ea"/>
                <a:cs typeface="+mj-cs"/>
                <a:sym typeface="Calibri"/>
              </a:rPr>
              <a:t>);</a:t>
            </a:r>
            <a:endParaRPr kumimoji="0" lang="en-RU" b="0" i="0" u="none" strike="noStrike" cap="none" spc="0" normalizeH="0" baseline="0" dirty="0">
              <a:ln>
                <a:noFill/>
              </a:ln>
              <a:solidFill>
                <a:srgbClr val="323332"/>
              </a:solidFill>
              <a:effectLst/>
              <a:uFillTx/>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RU" dirty="0">
                <a:solidFill>
                  <a:srgbClr val="323332"/>
                </a:solidFill>
                <a:latin typeface="Helvetica" pitchFamily="2" charset="0"/>
                <a:ea typeface="+mj-ea"/>
                <a:cs typeface="+mj-cs"/>
                <a:sym typeface="Calibri"/>
              </a:rPr>
              <a:t>}</a:t>
            </a:r>
            <a:endParaRPr kumimoji="0" lang="en-RU"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8" name="TextBox 7">
            <a:extLst>
              <a:ext uri="{FF2B5EF4-FFF2-40B4-BE49-F238E27FC236}">
                <a16:creationId xmlns:a16="http://schemas.microsoft.com/office/drawing/2014/main" id="{FC7FFAA4-0C78-EC41-B192-DAB7FF586940}"/>
              </a:ext>
            </a:extLst>
          </p:cNvPr>
          <p:cNvSpPr txBox="1"/>
          <p:nvPr/>
        </p:nvSpPr>
        <p:spPr>
          <a:xfrm>
            <a:off x="6096001" y="2771301"/>
            <a:ext cx="5268776"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rgbClr val="FF0000"/>
                </a:solidFill>
                <a:latin typeface="Helvetica" pitchFamily="2" charset="0"/>
                <a:ea typeface="+mj-ea"/>
                <a:cs typeface="+mj-cs"/>
                <a:sym typeface="Calibri"/>
              </a:rPr>
              <a:t>Two operations: constructor call for creating the temp vector with 100 elements and copy constructor call for initializing the element to pass to the function.</a:t>
            </a:r>
          </a:p>
        </p:txBody>
      </p:sp>
      <p:sp>
        <p:nvSpPr>
          <p:cNvPr id="3" name="TextBox 2">
            <a:extLst>
              <a:ext uri="{FF2B5EF4-FFF2-40B4-BE49-F238E27FC236}">
                <a16:creationId xmlns:a16="http://schemas.microsoft.com/office/drawing/2014/main" id="{B11067FA-DA45-4748-B9D9-CCA6C4C0C5A1}"/>
              </a:ext>
            </a:extLst>
          </p:cNvPr>
          <p:cNvSpPr txBox="1"/>
          <p:nvPr/>
        </p:nvSpPr>
        <p:spPr>
          <a:xfrm>
            <a:off x="1120775" y="1795492"/>
            <a:ext cx="6440223"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sz="2400" dirty="0">
                <a:solidFill>
                  <a:srgbClr val="323332"/>
                </a:solidFill>
                <a:latin typeface="Helvetica" pitchFamily="2" charset="0"/>
                <a:ea typeface="+mj-ea"/>
                <a:cs typeface="+mj-cs"/>
                <a:sym typeface="Calibri"/>
              </a:rPr>
              <a:t>2) Passing a temp object as a const argument:</a:t>
            </a:r>
            <a:endParaRPr kumimoji="0" lang="en-RU" sz="24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4" name="TextBox 3">
            <a:extLst>
              <a:ext uri="{FF2B5EF4-FFF2-40B4-BE49-F238E27FC236}">
                <a16:creationId xmlns:a16="http://schemas.microsoft.com/office/drawing/2014/main" id="{B1CC421A-E80B-4D4B-AD60-DA1B42A5F864}"/>
              </a:ext>
            </a:extLst>
          </p:cNvPr>
          <p:cNvSpPr txBox="1"/>
          <p:nvPr/>
        </p:nvSpPr>
        <p:spPr>
          <a:xfrm>
            <a:off x="1120775" y="4666872"/>
            <a:ext cx="1091002"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sz="2000" dirty="0">
                <a:solidFill>
                  <a:srgbClr val="323332"/>
                </a:solidFill>
                <a:latin typeface="Helvetica" pitchFamily="2" charset="0"/>
                <a:ea typeface="+mj-ea"/>
                <a:cs typeface="+mj-cs"/>
                <a:sym typeface="Calibri"/>
              </a:rPr>
              <a:t>Solution:</a:t>
            </a:r>
            <a:endParaRPr kumimoji="0" lang="en-RU" sz="20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5" name="TextBox 4">
            <a:extLst>
              <a:ext uri="{FF2B5EF4-FFF2-40B4-BE49-F238E27FC236}">
                <a16:creationId xmlns:a16="http://schemas.microsoft.com/office/drawing/2014/main" id="{76C4E6DA-2128-8145-9D1B-14CB82197244}"/>
              </a:ext>
            </a:extLst>
          </p:cNvPr>
          <p:cNvSpPr txBox="1"/>
          <p:nvPr/>
        </p:nvSpPr>
        <p:spPr>
          <a:xfrm>
            <a:off x="1126293" y="5162060"/>
            <a:ext cx="396518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solidFill>
                  <a:srgbClr val="323332"/>
                </a:solidFill>
                <a:latin typeface="Helvetica" pitchFamily="2" charset="0"/>
                <a:sym typeface="Calibri"/>
              </a:rPr>
              <a:t>void f (</a:t>
            </a:r>
            <a:r>
              <a:rPr lang="en-GB" dirty="0" err="1">
                <a:solidFill>
                  <a:srgbClr val="323332"/>
                </a:solidFill>
                <a:latin typeface="Helvetica" pitchFamily="2" charset="0"/>
                <a:sym typeface="Calibri"/>
              </a:rPr>
              <a:t>const</a:t>
            </a:r>
            <a:r>
              <a:rPr lang="en-GB" dirty="0">
                <a:solidFill>
                  <a:srgbClr val="323332"/>
                </a:solidFill>
                <a:latin typeface="Helvetica" pitchFamily="2" charset="0"/>
                <a:sym typeface="Calibri"/>
              </a:rPr>
              <a:t> std::</a:t>
            </a:r>
            <a:r>
              <a:rPr lang="en-GB" dirty="0">
                <a:solidFill>
                  <a:srgbClr val="000080"/>
                </a:solidFill>
                <a:latin typeface="Helvetica" pitchFamily="2" charset="0"/>
                <a:sym typeface="Calibri"/>
              </a:rPr>
              <a:t>vector</a:t>
            </a:r>
            <a:r>
              <a:rPr lang="en-GB" dirty="0">
                <a:solidFill>
                  <a:srgbClr val="323332"/>
                </a:solidFill>
                <a:latin typeface="Helvetica" pitchFamily="2" charset="0"/>
                <a:sym typeface="Calibri"/>
              </a:rPr>
              <a:t>&lt;int&gt;&amp; v) </a:t>
            </a:r>
            <a:r>
              <a:rPr lang="en-RU" dirty="0">
                <a:latin typeface="Helvetica" pitchFamily="2" charset="0"/>
              </a:rPr>
              <a:t>{ … }</a:t>
            </a:r>
            <a:endParaRPr lang="en-GB" dirty="0">
              <a:solidFill>
                <a:srgbClr val="323332"/>
              </a:solidFill>
              <a:latin typeface="Helvetica" pitchFamily="2" charset="0"/>
              <a:sym typeface="Calibri"/>
            </a:endParaRPr>
          </a:p>
        </p:txBody>
      </p:sp>
      <p:sp>
        <p:nvSpPr>
          <p:cNvPr id="12" name="TextBox 11">
            <a:extLst>
              <a:ext uri="{FF2B5EF4-FFF2-40B4-BE49-F238E27FC236}">
                <a16:creationId xmlns:a16="http://schemas.microsoft.com/office/drawing/2014/main" id="{48190B51-AF46-CE48-8DAD-BC43AC6AB4C3}"/>
              </a:ext>
            </a:extLst>
          </p:cNvPr>
          <p:cNvSpPr txBox="1"/>
          <p:nvPr/>
        </p:nvSpPr>
        <p:spPr>
          <a:xfrm>
            <a:off x="6096001" y="4746561"/>
            <a:ext cx="5268776"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rgbClr val="00B050"/>
                </a:solidFill>
                <a:latin typeface="Helvetica" pitchFamily="2" charset="0"/>
                <a:ea typeface="+mj-ea"/>
                <a:cs typeface="+mj-cs"/>
                <a:sym typeface="Calibri"/>
              </a:rPr>
              <a:t>Vector is getting received by the const reference, so in this case it’s getting bound to the temp object, so we don’t need to call the copy constructor.</a:t>
            </a:r>
            <a:endParaRPr kumimoji="0" lang="en-RU" sz="1800" b="0" i="0" u="none" strike="noStrike" cap="none" spc="0" normalizeH="0" baseline="0" dirty="0">
              <a:ln>
                <a:noFill/>
              </a:ln>
              <a:solidFill>
                <a:srgbClr val="00B050"/>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1102252643"/>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std::forward</a:t>
            </a:r>
            <a:endParaRPr lang="ru-RU" dirty="0">
              <a:latin typeface="Helvetica" pitchFamily="2" charset="0"/>
            </a:endParaRPr>
          </a:p>
        </p:txBody>
      </p:sp>
      <p:sp>
        <p:nvSpPr>
          <p:cNvPr id="7" name="TextBox 6">
            <a:extLst>
              <a:ext uri="{FF2B5EF4-FFF2-40B4-BE49-F238E27FC236}">
                <a16:creationId xmlns:a16="http://schemas.microsoft.com/office/drawing/2014/main" id="{E2DD7B05-4F3A-6F44-AE74-C114C941BDEC}"/>
              </a:ext>
            </a:extLst>
          </p:cNvPr>
          <p:cNvSpPr txBox="1"/>
          <p:nvPr/>
        </p:nvSpPr>
        <p:spPr>
          <a:xfrm>
            <a:off x="1120774" y="1286054"/>
            <a:ext cx="1086340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b="1" dirty="0">
                <a:solidFill>
                  <a:srgbClr val="323332"/>
                </a:solidFill>
                <a:latin typeface="Helvetica" pitchFamily="2" charset="0"/>
                <a:ea typeface="+mj-ea"/>
                <a:cs typeface="+mj-cs"/>
                <a:sym typeface="Calibri"/>
              </a:rPr>
              <a:t>Definition</a:t>
            </a:r>
            <a:r>
              <a:rPr lang="en-US" dirty="0">
                <a:solidFill>
                  <a:srgbClr val="323332"/>
                </a:solidFill>
                <a:latin typeface="Helvetica" pitchFamily="2" charset="0"/>
                <a:ea typeface="+mj-ea"/>
                <a:cs typeface="+mj-cs"/>
                <a:sym typeface="Calibri"/>
              </a:rPr>
              <a:t>: </a:t>
            </a:r>
            <a:r>
              <a:rPr lang="en-GB" dirty="0">
                <a:solidFill>
                  <a:srgbClr val="323332"/>
                </a:solidFill>
                <a:latin typeface="Helvetica" pitchFamily="2" charset="0"/>
                <a:ea typeface="+mj-ea"/>
                <a:cs typeface="+mj-cs"/>
                <a:sym typeface="Calibri"/>
              </a:rPr>
              <a:t>when a variable obtained by a universal reference before is passed to the std::forward function, it returns a value of the same value category that this variable had before being passed.</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8" name="TextBox 7">
            <a:extLst>
              <a:ext uri="{FF2B5EF4-FFF2-40B4-BE49-F238E27FC236}">
                <a16:creationId xmlns:a16="http://schemas.microsoft.com/office/drawing/2014/main" id="{7EBD275C-A4B5-9840-AC2F-300E2BC65DCF}"/>
              </a:ext>
            </a:extLst>
          </p:cNvPr>
          <p:cNvSpPr txBox="1"/>
          <p:nvPr/>
        </p:nvSpPr>
        <p:spPr>
          <a:xfrm>
            <a:off x="3806153" y="6502507"/>
            <a:ext cx="4579693"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ic.23: example of usage of the std::forward function</a:t>
            </a:r>
          </a:p>
        </p:txBody>
      </p:sp>
      <p:pic>
        <p:nvPicPr>
          <p:cNvPr id="14" name="Picture 13">
            <a:extLst>
              <a:ext uri="{FF2B5EF4-FFF2-40B4-BE49-F238E27FC236}">
                <a16:creationId xmlns:a16="http://schemas.microsoft.com/office/drawing/2014/main" id="{93872413-4DAC-104C-A932-BA67D25E01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4517" y="1992891"/>
            <a:ext cx="6102964" cy="4449107"/>
          </a:xfrm>
          <a:prstGeom prst="rect">
            <a:avLst/>
          </a:prstGeom>
        </p:spPr>
      </p:pic>
    </p:spTree>
    <p:extLst>
      <p:ext uri="{BB962C8B-B14F-4D97-AF65-F5344CB8AC3E}">
        <p14:creationId xmlns:p14="http://schemas.microsoft.com/office/powerpoint/2010/main" val="376398975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std::forward</a:t>
            </a:r>
            <a:endParaRPr lang="ru-RU" dirty="0">
              <a:latin typeface="Helvetica" pitchFamily="2" charset="0"/>
            </a:endParaRPr>
          </a:p>
        </p:txBody>
      </p:sp>
      <p:sp>
        <p:nvSpPr>
          <p:cNvPr id="7" name="TextBox 6">
            <a:extLst>
              <a:ext uri="{FF2B5EF4-FFF2-40B4-BE49-F238E27FC236}">
                <a16:creationId xmlns:a16="http://schemas.microsoft.com/office/drawing/2014/main" id="{E2DD7B05-4F3A-6F44-AE74-C114C941BDEC}"/>
              </a:ext>
            </a:extLst>
          </p:cNvPr>
          <p:cNvSpPr txBox="1"/>
          <p:nvPr/>
        </p:nvSpPr>
        <p:spPr>
          <a:xfrm>
            <a:off x="1120774" y="1286054"/>
            <a:ext cx="108634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But how does it work?</a:t>
            </a:r>
          </a:p>
        </p:txBody>
      </p:sp>
      <p:sp>
        <p:nvSpPr>
          <p:cNvPr id="8" name="TextBox 7">
            <a:extLst>
              <a:ext uri="{FF2B5EF4-FFF2-40B4-BE49-F238E27FC236}">
                <a16:creationId xmlns:a16="http://schemas.microsoft.com/office/drawing/2014/main" id="{7EBD275C-A4B5-9840-AC2F-300E2BC65DCF}"/>
              </a:ext>
            </a:extLst>
          </p:cNvPr>
          <p:cNvSpPr txBox="1"/>
          <p:nvPr/>
        </p:nvSpPr>
        <p:spPr>
          <a:xfrm>
            <a:off x="4823883" y="6502506"/>
            <a:ext cx="254423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ic.24: how std::forward works</a:t>
            </a:r>
          </a:p>
        </p:txBody>
      </p:sp>
      <p:pic>
        <p:nvPicPr>
          <p:cNvPr id="3" name="Picture 2">
            <a:extLst>
              <a:ext uri="{FF2B5EF4-FFF2-40B4-BE49-F238E27FC236}">
                <a16:creationId xmlns:a16="http://schemas.microsoft.com/office/drawing/2014/main" id="{8E6C82BD-146F-6E41-A3B2-9DE15A66B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001" y="1655384"/>
            <a:ext cx="6071841" cy="4830636"/>
          </a:xfrm>
          <a:prstGeom prst="rect">
            <a:avLst/>
          </a:prstGeom>
        </p:spPr>
      </p:pic>
    </p:spTree>
    <p:extLst>
      <p:ext uri="{BB962C8B-B14F-4D97-AF65-F5344CB8AC3E}">
        <p14:creationId xmlns:p14="http://schemas.microsoft.com/office/powerpoint/2010/main" val="299282317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std::forward implementation</a:t>
            </a:r>
            <a:endParaRPr lang="ru-RU" dirty="0">
              <a:latin typeface="Helvetica" pitchFamily="2" charset="0"/>
            </a:endParaRPr>
          </a:p>
        </p:txBody>
      </p:sp>
      <p:sp>
        <p:nvSpPr>
          <p:cNvPr id="10" name="TextBox 9">
            <a:extLst>
              <a:ext uri="{FF2B5EF4-FFF2-40B4-BE49-F238E27FC236}">
                <a16:creationId xmlns:a16="http://schemas.microsoft.com/office/drawing/2014/main" id="{C8CD7B67-DEEC-AB4A-9828-DE359C58F86C}"/>
              </a:ext>
            </a:extLst>
          </p:cNvPr>
          <p:cNvSpPr txBox="1"/>
          <p:nvPr/>
        </p:nvSpPr>
        <p:spPr>
          <a:xfrm>
            <a:off x="4212040" y="3753048"/>
            <a:ext cx="376792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ic.25: implementing the std::forward function</a:t>
            </a:r>
          </a:p>
        </p:txBody>
      </p:sp>
      <p:pic>
        <p:nvPicPr>
          <p:cNvPr id="4" name="Picture 3">
            <a:extLst>
              <a:ext uri="{FF2B5EF4-FFF2-40B4-BE49-F238E27FC236}">
                <a16:creationId xmlns:a16="http://schemas.microsoft.com/office/drawing/2014/main" id="{10AA2F76-5CE3-2C42-B65D-957B1FDDF5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4511" y="1469745"/>
            <a:ext cx="6998527" cy="2191232"/>
          </a:xfrm>
          <a:prstGeom prst="rect">
            <a:avLst/>
          </a:prstGeom>
        </p:spPr>
      </p:pic>
    </p:spTree>
    <p:extLst>
      <p:ext uri="{BB962C8B-B14F-4D97-AF65-F5344CB8AC3E}">
        <p14:creationId xmlns:p14="http://schemas.microsoft.com/office/powerpoint/2010/main" val="3215014917"/>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std::forward implementation</a:t>
            </a:r>
            <a:endParaRPr lang="ru-RU" dirty="0">
              <a:latin typeface="Helvetica" pitchFamily="2" charset="0"/>
            </a:endParaRPr>
          </a:p>
        </p:txBody>
      </p:sp>
      <p:sp>
        <p:nvSpPr>
          <p:cNvPr id="10" name="TextBox 9">
            <a:extLst>
              <a:ext uri="{FF2B5EF4-FFF2-40B4-BE49-F238E27FC236}">
                <a16:creationId xmlns:a16="http://schemas.microsoft.com/office/drawing/2014/main" id="{C8CD7B67-DEEC-AB4A-9828-DE359C58F86C}"/>
              </a:ext>
            </a:extLst>
          </p:cNvPr>
          <p:cNvSpPr txBox="1"/>
          <p:nvPr/>
        </p:nvSpPr>
        <p:spPr>
          <a:xfrm>
            <a:off x="3389181" y="3622691"/>
            <a:ext cx="541363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ic.26: implementing the std::forward function: argument type fixed</a:t>
            </a:r>
          </a:p>
        </p:txBody>
      </p:sp>
      <p:sp>
        <p:nvSpPr>
          <p:cNvPr id="12" name="TextBox 11">
            <a:extLst>
              <a:ext uri="{FF2B5EF4-FFF2-40B4-BE49-F238E27FC236}">
                <a16:creationId xmlns:a16="http://schemas.microsoft.com/office/drawing/2014/main" id="{A41AC1B6-AD9A-AF4A-87D9-5B3A2CA79197}"/>
              </a:ext>
            </a:extLst>
          </p:cNvPr>
          <p:cNvSpPr txBox="1"/>
          <p:nvPr/>
        </p:nvSpPr>
        <p:spPr>
          <a:xfrm>
            <a:off x="1369279" y="4201559"/>
            <a:ext cx="9868992"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indent="-342900" algn="l" defTabSz="914400" rtl="0" fontAlgn="auto" latinLnBrk="0" hangingPunct="0">
              <a:lnSpc>
                <a:spcPct val="100000"/>
              </a:lnSpc>
              <a:spcBef>
                <a:spcPts val="0"/>
              </a:spcBef>
              <a:spcAft>
                <a:spcPts val="0"/>
              </a:spcAft>
              <a:buClrTx/>
              <a:buSzTx/>
              <a:buFontTx/>
              <a:buAutoNum type="arabicParenR"/>
              <a:tabLst/>
            </a:pPr>
            <a:r>
              <a:rPr lang="en-GB" dirty="0">
                <a:solidFill>
                  <a:srgbClr val="323332"/>
                </a:solidFill>
                <a:latin typeface="Helvetica" pitchFamily="2" charset="0"/>
                <a:ea typeface="+mj-ea"/>
                <a:cs typeface="+mj-cs"/>
                <a:sym typeface="Calibri"/>
              </a:rPr>
              <a:t>In most of the cases, function forward are getting provided with an </a:t>
            </a:r>
            <a:r>
              <a:rPr lang="en-GB" dirty="0" err="1">
                <a:solidFill>
                  <a:srgbClr val="323332"/>
                </a:solidFill>
                <a:latin typeface="Helvetica" pitchFamily="2" charset="0"/>
                <a:ea typeface="+mj-ea"/>
                <a:cs typeface="+mj-cs"/>
                <a:sym typeface="Calibri"/>
              </a:rPr>
              <a:t>lvalue</a:t>
            </a:r>
            <a:r>
              <a:rPr lang="en-GB" dirty="0">
                <a:solidFill>
                  <a:srgbClr val="323332"/>
                </a:solidFill>
                <a:latin typeface="Helvetica" pitchFamily="2" charset="0"/>
                <a:ea typeface="+mj-ea"/>
                <a:cs typeface="+mj-cs"/>
                <a:sym typeface="Calibri"/>
              </a:rPr>
              <a:t>. So, we need to receive </a:t>
            </a:r>
            <a:r>
              <a:rPr lang="en-GB" dirty="0" err="1">
                <a:solidFill>
                  <a:srgbClr val="323332"/>
                </a:solidFill>
                <a:latin typeface="Helvetica" pitchFamily="2" charset="0"/>
                <a:ea typeface="+mj-ea"/>
                <a:cs typeface="+mj-cs"/>
                <a:sym typeface="Calibri"/>
              </a:rPr>
              <a:t>lvalue</a:t>
            </a:r>
            <a:r>
              <a:rPr lang="en-GB" dirty="0">
                <a:solidFill>
                  <a:srgbClr val="323332"/>
                </a:solidFill>
                <a:latin typeface="Helvetica" pitchFamily="2" charset="0"/>
                <a:ea typeface="+mj-ea"/>
                <a:cs typeface="+mj-cs"/>
                <a:sym typeface="Calibri"/>
              </a:rPr>
              <a:t> reference.</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pic>
        <p:nvPicPr>
          <p:cNvPr id="4" name="Picture 3">
            <a:extLst>
              <a:ext uri="{FF2B5EF4-FFF2-40B4-BE49-F238E27FC236}">
                <a16:creationId xmlns:a16="http://schemas.microsoft.com/office/drawing/2014/main" id="{A76DFB1E-16E4-E847-84D6-B40CEFAC2E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5783" y="1658056"/>
            <a:ext cx="8074289" cy="1885715"/>
          </a:xfrm>
          <a:prstGeom prst="rect">
            <a:avLst/>
          </a:prstGeom>
        </p:spPr>
      </p:pic>
    </p:spTree>
    <p:extLst>
      <p:ext uri="{BB962C8B-B14F-4D97-AF65-F5344CB8AC3E}">
        <p14:creationId xmlns:p14="http://schemas.microsoft.com/office/powerpoint/2010/main" val="121602366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std::forward implementation</a:t>
            </a:r>
            <a:endParaRPr lang="ru-RU" dirty="0">
              <a:latin typeface="Helvetica" pitchFamily="2" charset="0"/>
            </a:endParaRPr>
          </a:p>
        </p:txBody>
      </p:sp>
      <p:sp>
        <p:nvSpPr>
          <p:cNvPr id="10" name="TextBox 9">
            <a:extLst>
              <a:ext uri="{FF2B5EF4-FFF2-40B4-BE49-F238E27FC236}">
                <a16:creationId xmlns:a16="http://schemas.microsoft.com/office/drawing/2014/main" id="{C8CD7B67-DEEC-AB4A-9828-DE359C58F86C}"/>
              </a:ext>
            </a:extLst>
          </p:cNvPr>
          <p:cNvSpPr txBox="1"/>
          <p:nvPr/>
        </p:nvSpPr>
        <p:spPr>
          <a:xfrm>
            <a:off x="3389181" y="3622691"/>
            <a:ext cx="5413637"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ic.27: implementing the std::forward function: return type fixed</a:t>
            </a:r>
          </a:p>
        </p:txBody>
      </p:sp>
      <p:sp>
        <p:nvSpPr>
          <p:cNvPr id="12" name="TextBox 11">
            <a:extLst>
              <a:ext uri="{FF2B5EF4-FFF2-40B4-BE49-F238E27FC236}">
                <a16:creationId xmlns:a16="http://schemas.microsoft.com/office/drawing/2014/main" id="{A41AC1B6-AD9A-AF4A-87D9-5B3A2CA79197}"/>
              </a:ext>
            </a:extLst>
          </p:cNvPr>
          <p:cNvSpPr txBox="1"/>
          <p:nvPr/>
        </p:nvSpPr>
        <p:spPr>
          <a:xfrm>
            <a:off x="1369279" y="4201559"/>
            <a:ext cx="9868992"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hangingPunct="0">
              <a:buFontTx/>
              <a:buAutoNum type="arabicParenR"/>
            </a:pPr>
            <a:r>
              <a:rPr lang="en-GB" b="1" dirty="0" err="1">
                <a:solidFill>
                  <a:srgbClr val="323332"/>
                </a:solidFill>
                <a:latin typeface="Helvetica" pitchFamily="2" charset="0"/>
                <a:sym typeface="Calibri"/>
              </a:rPr>
              <a:t>vt</a:t>
            </a:r>
            <a:r>
              <a:rPr lang="en-GB" dirty="0">
                <a:solidFill>
                  <a:srgbClr val="323332"/>
                </a:solidFill>
                <a:latin typeface="Helvetica" pitchFamily="2" charset="0"/>
                <a:sym typeface="Calibri"/>
              </a:rPr>
              <a:t> </a:t>
            </a:r>
            <a:r>
              <a:rPr lang="en-GB" dirty="0" err="1">
                <a:solidFill>
                  <a:srgbClr val="323332"/>
                </a:solidFill>
                <a:latin typeface="Helvetica" pitchFamily="2" charset="0"/>
                <a:sym typeface="Calibri"/>
              </a:rPr>
              <a:t>typename</a:t>
            </a:r>
            <a:r>
              <a:rPr lang="en-GB" dirty="0">
                <a:solidFill>
                  <a:srgbClr val="323332"/>
                </a:solidFill>
                <a:latin typeface="Helvetica" pitchFamily="2" charset="0"/>
                <a:sym typeface="Calibri"/>
              </a:rPr>
              <a:t> can be </a:t>
            </a:r>
            <a:r>
              <a:rPr lang="en-GB" dirty="0" err="1">
                <a:solidFill>
                  <a:srgbClr val="323332"/>
                </a:solidFill>
                <a:latin typeface="Helvetica" pitchFamily="2" charset="0"/>
                <a:sym typeface="Calibri"/>
              </a:rPr>
              <a:t>lvalue</a:t>
            </a:r>
            <a:r>
              <a:rPr lang="en-GB" dirty="0">
                <a:solidFill>
                  <a:srgbClr val="323332"/>
                </a:solidFill>
                <a:latin typeface="Helvetica" pitchFamily="2" charset="0"/>
                <a:sym typeface="Calibri"/>
              </a:rPr>
              <a:t> or </a:t>
            </a:r>
            <a:r>
              <a:rPr lang="en-GB" dirty="0" err="1">
                <a:solidFill>
                  <a:srgbClr val="323332"/>
                </a:solidFill>
                <a:latin typeface="Helvetica" pitchFamily="2" charset="0"/>
                <a:sym typeface="Calibri"/>
              </a:rPr>
              <a:t>rvalue</a:t>
            </a:r>
            <a:r>
              <a:rPr lang="en-GB" dirty="0">
                <a:solidFill>
                  <a:srgbClr val="323332"/>
                </a:solidFill>
                <a:latin typeface="Helvetica" pitchFamily="2" charset="0"/>
                <a:sym typeface="Calibri"/>
              </a:rPr>
              <a:t> reference in some cases and we want to return the value of the same category, so we use universal reference for return type because it supports both </a:t>
            </a:r>
            <a:r>
              <a:rPr lang="en-GB" dirty="0" err="1">
                <a:solidFill>
                  <a:srgbClr val="323332"/>
                </a:solidFill>
                <a:latin typeface="Helvetica" pitchFamily="2" charset="0"/>
                <a:sym typeface="Calibri"/>
              </a:rPr>
              <a:t>lvalues</a:t>
            </a:r>
            <a:r>
              <a:rPr lang="en-GB" dirty="0">
                <a:solidFill>
                  <a:srgbClr val="323332"/>
                </a:solidFill>
                <a:latin typeface="Helvetica" pitchFamily="2" charset="0"/>
                <a:sym typeface="Calibri"/>
              </a:rPr>
              <a:t> and </a:t>
            </a:r>
            <a:r>
              <a:rPr lang="en-GB" dirty="0" err="1">
                <a:solidFill>
                  <a:srgbClr val="323332"/>
                </a:solidFill>
                <a:latin typeface="Helvetica" pitchFamily="2" charset="0"/>
                <a:sym typeface="Calibri"/>
              </a:rPr>
              <a:t>rvalues</a:t>
            </a:r>
            <a:r>
              <a:rPr lang="en-GB" dirty="0">
                <a:solidFill>
                  <a:srgbClr val="323332"/>
                </a:solidFill>
                <a:latin typeface="Helvetica" pitchFamily="2" charset="0"/>
                <a:sym typeface="Calibri"/>
              </a:rPr>
              <a:t>.</a:t>
            </a:r>
          </a:p>
          <a:p>
            <a:pPr marL="342900" indent="-342900" hangingPunct="0">
              <a:buFontTx/>
              <a:buAutoNum type="arabicParenR"/>
            </a:pPr>
            <a:r>
              <a:rPr lang="en-GB" b="1" dirty="0" err="1">
                <a:solidFill>
                  <a:srgbClr val="323332"/>
                </a:solidFill>
                <a:latin typeface="Helvetica" pitchFamily="2" charset="0"/>
                <a:sym typeface="Calibri"/>
              </a:rPr>
              <a:t>vt</a:t>
            </a:r>
            <a:r>
              <a:rPr lang="en-GB" dirty="0">
                <a:solidFill>
                  <a:srgbClr val="323332"/>
                </a:solidFill>
                <a:latin typeface="Helvetica" pitchFamily="2" charset="0"/>
                <a:sym typeface="Calibri"/>
              </a:rPr>
              <a:t> </a:t>
            </a:r>
            <a:r>
              <a:rPr lang="en-GB" dirty="0" err="1">
                <a:solidFill>
                  <a:srgbClr val="323332"/>
                </a:solidFill>
                <a:latin typeface="Helvetica" pitchFamily="2" charset="0"/>
                <a:sym typeface="Calibri"/>
              </a:rPr>
              <a:t>typename</a:t>
            </a:r>
            <a:r>
              <a:rPr lang="en-GB" dirty="0">
                <a:solidFill>
                  <a:srgbClr val="323332"/>
                </a:solidFill>
                <a:latin typeface="Helvetica" pitchFamily="2" charset="0"/>
                <a:sym typeface="Calibri"/>
              </a:rPr>
              <a:t> can be </a:t>
            </a:r>
            <a:r>
              <a:rPr lang="en-GB" dirty="0" err="1">
                <a:solidFill>
                  <a:srgbClr val="323332"/>
                </a:solidFill>
                <a:latin typeface="Helvetica" pitchFamily="2" charset="0"/>
                <a:sym typeface="Calibri"/>
              </a:rPr>
              <a:t>lvalue</a:t>
            </a:r>
            <a:r>
              <a:rPr lang="en-GB" dirty="0">
                <a:solidFill>
                  <a:srgbClr val="323332"/>
                </a:solidFill>
                <a:latin typeface="Helvetica" pitchFamily="2" charset="0"/>
                <a:sym typeface="Calibri"/>
              </a:rPr>
              <a:t> or </a:t>
            </a:r>
            <a:r>
              <a:rPr lang="en-GB" dirty="0" err="1">
                <a:solidFill>
                  <a:srgbClr val="323332"/>
                </a:solidFill>
                <a:latin typeface="Helvetica" pitchFamily="2" charset="0"/>
                <a:sym typeface="Calibri"/>
              </a:rPr>
              <a:t>rvalue</a:t>
            </a:r>
            <a:r>
              <a:rPr lang="en-GB" dirty="0">
                <a:solidFill>
                  <a:srgbClr val="323332"/>
                </a:solidFill>
                <a:latin typeface="Helvetica" pitchFamily="2" charset="0"/>
                <a:sym typeface="Calibri"/>
              </a:rPr>
              <a:t> reference in some cases and we want to return the value of the same category, so we use universal reference for return type because it supports both </a:t>
            </a:r>
            <a:r>
              <a:rPr lang="en-GB" dirty="0" err="1">
                <a:solidFill>
                  <a:srgbClr val="323332"/>
                </a:solidFill>
                <a:latin typeface="Helvetica" pitchFamily="2" charset="0"/>
                <a:sym typeface="Calibri"/>
              </a:rPr>
              <a:t>lvalues</a:t>
            </a:r>
            <a:r>
              <a:rPr lang="en-GB" dirty="0">
                <a:solidFill>
                  <a:srgbClr val="323332"/>
                </a:solidFill>
                <a:latin typeface="Helvetica" pitchFamily="2" charset="0"/>
                <a:sym typeface="Calibri"/>
              </a:rPr>
              <a:t> and </a:t>
            </a:r>
            <a:r>
              <a:rPr lang="en-GB" dirty="0" err="1">
                <a:solidFill>
                  <a:srgbClr val="323332"/>
                </a:solidFill>
                <a:latin typeface="Helvetica" pitchFamily="2" charset="0"/>
                <a:sym typeface="Calibri"/>
              </a:rPr>
              <a:t>rvalues</a:t>
            </a:r>
            <a:r>
              <a:rPr lang="en-GB" dirty="0">
                <a:solidFill>
                  <a:srgbClr val="323332"/>
                </a:solidFill>
                <a:latin typeface="Helvetica" pitchFamily="2" charset="0"/>
                <a:sym typeface="Calibri"/>
              </a:rPr>
              <a:t>.</a:t>
            </a:r>
            <a:endParaRPr lang="en-RU" dirty="0">
              <a:solidFill>
                <a:srgbClr val="323332"/>
              </a:solidFill>
              <a:latin typeface="Helvetica" pitchFamily="2" charset="0"/>
              <a:sym typeface="Calibri"/>
            </a:endParaRPr>
          </a:p>
        </p:txBody>
      </p:sp>
      <p:pic>
        <p:nvPicPr>
          <p:cNvPr id="3" name="Picture 2">
            <a:extLst>
              <a:ext uri="{FF2B5EF4-FFF2-40B4-BE49-F238E27FC236}">
                <a16:creationId xmlns:a16="http://schemas.microsoft.com/office/drawing/2014/main" id="{FB5FA204-7FC7-FC4B-A20E-9709502FE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0464" y="1705891"/>
            <a:ext cx="8171070" cy="1901099"/>
          </a:xfrm>
          <a:prstGeom prst="rect">
            <a:avLst/>
          </a:prstGeom>
        </p:spPr>
      </p:pic>
    </p:spTree>
    <p:extLst>
      <p:ext uri="{BB962C8B-B14F-4D97-AF65-F5344CB8AC3E}">
        <p14:creationId xmlns:p14="http://schemas.microsoft.com/office/powerpoint/2010/main" val="3276666521"/>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std::forward implementation</a:t>
            </a:r>
            <a:endParaRPr lang="ru-RU" dirty="0">
              <a:latin typeface="Helvetica" pitchFamily="2" charset="0"/>
            </a:endParaRPr>
          </a:p>
        </p:txBody>
      </p:sp>
      <p:sp>
        <p:nvSpPr>
          <p:cNvPr id="10" name="TextBox 9">
            <a:extLst>
              <a:ext uri="{FF2B5EF4-FFF2-40B4-BE49-F238E27FC236}">
                <a16:creationId xmlns:a16="http://schemas.microsoft.com/office/drawing/2014/main" id="{C8CD7B67-DEEC-AB4A-9828-DE359C58F86C}"/>
              </a:ext>
            </a:extLst>
          </p:cNvPr>
          <p:cNvSpPr txBox="1"/>
          <p:nvPr/>
        </p:nvSpPr>
        <p:spPr>
          <a:xfrm>
            <a:off x="4240528" y="3645543"/>
            <a:ext cx="371094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ic.28: std::forward function implementation</a:t>
            </a:r>
          </a:p>
        </p:txBody>
      </p:sp>
      <p:sp>
        <p:nvSpPr>
          <p:cNvPr id="12" name="TextBox 11">
            <a:extLst>
              <a:ext uri="{FF2B5EF4-FFF2-40B4-BE49-F238E27FC236}">
                <a16:creationId xmlns:a16="http://schemas.microsoft.com/office/drawing/2014/main" id="{A41AC1B6-AD9A-AF4A-87D9-5B3A2CA79197}"/>
              </a:ext>
            </a:extLst>
          </p:cNvPr>
          <p:cNvSpPr txBox="1"/>
          <p:nvPr/>
        </p:nvSpPr>
        <p:spPr>
          <a:xfrm>
            <a:off x="1369279" y="4201559"/>
            <a:ext cx="9868992"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hangingPunct="0">
              <a:buFontTx/>
              <a:buAutoNum type="arabicParenR"/>
            </a:pPr>
            <a:r>
              <a:rPr lang="en-GB" b="1" dirty="0" err="1">
                <a:solidFill>
                  <a:srgbClr val="323332"/>
                </a:solidFill>
                <a:latin typeface="Helvetica" pitchFamily="2" charset="0"/>
                <a:ea typeface="+mj-ea"/>
                <a:cs typeface="+mj-cs"/>
                <a:sym typeface="Calibri"/>
              </a:rPr>
              <a:t>vt</a:t>
            </a:r>
            <a:r>
              <a:rPr lang="en-GB" dirty="0">
                <a:solidFill>
                  <a:srgbClr val="323332"/>
                </a:solidFill>
                <a:latin typeface="Helvetica" pitchFamily="2" charset="0"/>
                <a:ea typeface="+mj-ea"/>
                <a:cs typeface="+mj-cs"/>
                <a:sym typeface="Calibri"/>
              </a:rPr>
              <a:t> </a:t>
            </a:r>
            <a:r>
              <a:rPr lang="en-GB" dirty="0" err="1">
                <a:solidFill>
                  <a:srgbClr val="323332"/>
                </a:solidFill>
                <a:latin typeface="Helvetica" pitchFamily="2" charset="0"/>
                <a:ea typeface="+mj-ea"/>
                <a:cs typeface="+mj-cs"/>
                <a:sym typeface="Calibri"/>
              </a:rPr>
              <a:t>typename</a:t>
            </a:r>
            <a:r>
              <a:rPr lang="en-GB" dirty="0">
                <a:solidFill>
                  <a:srgbClr val="323332"/>
                </a:solidFill>
                <a:latin typeface="Helvetica" pitchFamily="2" charset="0"/>
                <a:ea typeface="+mj-ea"/>
                <a:cs typeface="+mj-cs"/>
                <a:sym typeface="Calibri"/>
              </a:rPr>
              <a:t> can be </a:t>
            </a:r>
            <a:r>
              <a:rPr lang="en-GB" dirty="0" err="1">
                <a:solidFill>
                  <a:srgbClr val="323332"/>
                </a:solidFill>
                <a:latin typeface="Helvetica" pitchFamily="2" charset="0"/>
                <a:ea typeface="+mj-ea"/>
                <a:cs typeface="+mj-cs"/>
                <a:sym typeface="Calibri"/>
              </a:rPr>
              <a:t>lvalue</a:t>
            </a:r>
            <a:r>
              <a:rPr lang="en-GB" dirty="0">
                <a:solidFill>
                  <a:srgbClr val="323332"/>
                </a:solidFill>
                <a:latin typeface="Helvetica" pitchFamily="2" charset="0"/>
                <a:ea typeface="+mj-ea"/>
                <a:cs typeface="+mj-cs"/>
                <a:sym typeface="Calibri"/>
              </a:rPr>
              <a:t> or </a:t>
            </a:r>
            <a:r>
              <a:rPr lang="en-GB" dirty="0" err="1">
                <a:solidFill>
                  <a:srgbClr val="323332"/>
                </a:solidFill>
                <a:latin typeface="Helvetica" pitchFamily="2" charset="0"/>
                <a:ea typeface="+mj-ea"/>
                <a:cs typeface="+mj-cs"/>
                <a:sym typeface="Calibri"/>
              </a:rPr>
              <a:t>rvalue</a:t>
            </a:r>
            <a:r>
              <a:rPr lang="en-GB" dirty="0">
                <a:solidFill>
                  <a:srgbClr val="323332"/>
                </a:solidFill>
                <a:latin typeface="Helvetica" pitchFamily="2" charset="0"/>
                <a:ea typeface="+mj-ea"/>
                <a:cs typeface="+mj-cs"/>
                <a:sym typeface="Calibri"/>
              </a:rPr>
              <a:t> reference in some cases and we want to return the value of the same category, so we use universal reference for return type because it supports both </a:t>
            </a:r>
            <a:r>
              <a:rPr lang="en-GB" dirty="0" err="1">
                <a:solidFill>
                  <a:srgbClr val="323332"/>
                </a:solidFill>
                <a:latin typeface="Helvetica" pitchFamily="2" charset="0"/>
                <a:ea typeface="+mj-ea"/>
                <a:cs typeface="+mj-cs"/>
                <a:sym typeface="Calibri"/>
              </a:rPr>
              <a:t>lvalues</a:t>
            </a:r>
            <a:r>
              <a:rPr lang="en-GB" dirty="0">
                <a:solidFill>
                  <a:srgbClr val="323332"/>
                </a:solidFill>
                <a:latin typeface="Helvetica" pitchFamily="2" charset="0"/>
                <a:ea typeface="+mj-ea"/>
                <a:cs typeface="+mj-cs"/>
                <a:sym typeface="Calibri"/>
              </a:rPr>
              <a:t> and </a:t>
            </a:r>
            <a:r>
              <a:rPr lang="en-GB" dirty="0" err="1">
                <a:solidFill>
                  <a:srgbClr val="323332"/>
                </a:solidFill>
                <a:latin typeface="Helvetica" pitchFamily="2" charset="0"/>
                <a:ea typeface="+mj-ea"/>
                <a:cs typeface="+mj-cs"/>
                <a:sym typeface="Calibri"/>
              </a:rPr>
              <a:t>rvalues</a:t>
            </a:r>
            <a:r>
              <a:rPr lang="en-GB" dirty="0">
                <a:solidFill>
                  <a:srgbClr val="323332"/>
                </a:solidFill>
                <a:latin typeface="Helvetica" pitchFamily="2" charset="0"/>
                <a:ea typeface="+mj-ea"/>
                <a:cs typeface="+mj-cs"/>
                <a:sym typeface="Calibri"/>
              </a:rPr>
              <a:t>.</a:t>
            </a:r>
            <a:endParaRPr lang="en-GB" dirty="0">
              <a:solidFill>
                <a:srgbClr val="323332"/>
              </a:solidFill>
              <a:latin typeface="Helvetica" pitchFamily="2" charset="0"/>
              <a:sym typeface="Calibri"/>
            </a:endParaRPr>
          </a:p>
          <a:p>
            <a:pPr marL="342900" indent="-342900" hangingPunct="0">
              <a:buFontTx/>
              <a:buAutoNum type="arabicParenR"/>
            </a:pPr>
            <a:r>
              <a:rPr lang="en-GB" b="1" dirty="0" err="1">
                <a:solidFill>
                  <a:srgbClr val="323332"/>
                </a:solidFill>
                <a:latin typeface="Helvetica" pitchFamily="2" charset="0"/>
                <a:sym typeface="Calibri"/>
              </a:rPr>
              <a:t>vt</a:t>
            </a:r>
            <a:r>
              <a:rPr lang="en-GB" dirty="0">
                <a:solidFill>
                  <a:srgbClr val="323332"/>
                </a:solidFill>
                <a:latin typeface="Helvetica" pitchFamily="2" charset="0"/>
                <a:sym typeface="Calibri"/>
              </a:rPr>
              <a:t> </a:t>
            </a:r>
            <a:r>
              <a:rPr lang="en-GB" dirty="0" err="1">
                <a:solidFill>
                  <a:srgbClr val="323332"/>
                </a:solidFill>
                <a:latin typeface="Helvetica" pitchFamily="2" charset="0"/>
                <a:sym typeface="Calibri"/>
              </a:rPr>
              <a:t>typename</a:t>
            </a:r>
            <a:r>
              <a:rPr lang="en-GB" dirty="0">
                <a:solidFill>
                  <a:srgbClr val="323332"/>
                </a:solidFill>
                <a:latin typeface="Helvetica" pitchFamily="2" charset="0"/>
                <a:sym typeface="Calibri"/>
              </a:rPr>
              <a:t> can be </a:t>
            </a:r>
            <a:r>
              <a:rPr lang="en-GB" dirty="0" err="1">
                <a:solidFill>
                  <a:srgbClr val="323332"/>
                </a:solidFill>
                <a:latin typeface="Helvetica" pitchFamily="2" charset="0"/>
                <a:sym typeface="Calibri"/>
              </a:rPr>
              <a:t>lvalue</a:t>
            </a:r>
            <a:r>
              <a:rPr lang="en-GB" dirty="0">
                <a:solidFill>
                  <a:srgbClr val="323332"/>
                </a:solidFill>
                <a:latin typeface="Helvetica" pitchFamily="2" charset="0"/>
                <a:sym typeface="Calibri"/>
              </a:rPr>
              <a:t> or </a:t>
            </a:r>
            <a:r>
              <a:rPr lang="en-GB" dirty="0" err="1">
                <a:solidFill>
                  <a:srgbClr val="323332"/>
                </a:solidFill>
                <a:latin typeface="Helvetica" pitchFamily="2" charset="0"/>
                <a:sym typeface="Calibri"/>
              </a:rPr>
              <a:t>rvalue</a:t>
            </a:r>
            <a:r>
              <a:rPr lang="en-GB" dirty="0">
                <a:solidFill>
                  <a:srgbClr val="323332"/>
                </a:solidFill>
                <a:latin typeface="Helvetica" pitchFamily="2" charset="0"/>
                <a:sym typeface="Calibri"/>
              </a:rPr>
              <a:t> reference in some cases and we want to return the value of the same category, so we use universal reference for return type because it supports both </a:t>
            </a:r>
            <a:r>
              <a:rPr lang="en-GB" dirty="0" err="1">
                <a:solidFill>
                  <a:srgbClr val="323332"/>
                </a:solidFill>
                <a:latin typeface="Helvetica" pitchFamily="2" charset="0"/>
                <a:sym typeface="Calibri"/>
              </a:rPr>
              <a:t>lvalues</a:t>
            </a:r>
            <a:r>
              <a:rPr lang="en-GB" dirty="0">
                <a:solidFill>
                  <a:srgbClr val="323332"/>
                </a:solidFill>
                <a:latin typeface="Helvetica" pitchFamily="2" charset="0"/>
                <a:sym typeface="Calibri"/>
              </a:rPr>
              <a:t> and </a:t>
            </a:r>
            <a:r>
              <a:rPr lang="en-GB" dirty="0" err="1">
                <a:solidFill>
                  <a:srgbClr val="323332"/>
                </a:solidFill>
                <a:latin typeface="Helvetica" pitchFamily="2" charset="0"/>
                <a:sym typeface="Calibri"/>
              </a:rPr>
              <a:t>rvalues</a:t>
            </a:r>
            <a:r>
              <a:rPr lang="en-GB" dirty="0">
                <a:solidFill>
                  <a:srgbClr val="323332"/>
                </a:solidFill>
                <a:latin typeface="Helvetica" pitchFamily="2" charset="0"/>
                <a:sym typeface="Calibri"/>
              </a:rPr>
              <a:t>.</a:t>
            </a:r>
            <a:endParaRPr lang="en-RU" dirty="0">
              <a:solidFill>
                <a:srgbClr val="323332"/>
              </a:solidFill>
              <a:latin typeface="Helvetica" pitchFamily="2" charset="0"/>
              <a:sym typeface="Calibri"/>
            </a:endParaRPr>
          </a:p>
          <a:p>
            <a:pPr marL="342900" marR="0" indent="-342900" algn="l" defTabSz="914400" rtl="0" fontAlgn="auto" latinLnBrk="0" hangingPunct="0">
              <a:lnSpc>
                <a:spcPct val="100000"/>
              </a:lnSpc>
              <a:spcBef>
                <a:spcPts val="0"/>
              </a:spcBef>
              <a:spcAft>
                <a:spcPts val="0"/>
              </a:spcAft>
              <a:buClrTx/>
              <a:buSzTx/>
              <a:buFontTx/>
              <a:buAutoNum type="arabicParenR"/>
              <a:tabLst/>
            </a:pP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As well as std::move, std::forward doesn’t do anything except the cast of the given object.</a:t>
            </a:r>
          </a:p>
        </p:txBody>
      </p:sp>
      <p:pic>
        <p:nvPicPr>
          <p:cNvPr id="3" name="Picture 2">
            <a:extLst>
              <a:ext uri="{FF2B5EF4-FFF2-40B4-BE49-F238E27FC236}">
                <a16:creationId xmlns:a16="http://schemas.microsoft.com/office/drawing/2014/main" id="{D0DBC073-BA4C-7C4A-B8AC-C19C9ECF1D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5914" y="1649261"/>
            <a:ext cx="8620170" cy="1872161"/>
          </a:xfrm>
          <a:prstGeom prst="rect">
            <a:avLst/>
          </a:prstGeom>
        </p:spPr>
      </p:pic>
    </p:spTree>
    <p:extLst>
      <p:ext uri="{BB962C8B-B14F-4D97-AF65-F5344CB8AC3E}">
        <p14:creationId xmlns:p14="http://schemas.microsoft.com/office/powerpoint/2010/main" val="1582215334"/>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std::forward implementation</a:t>
            </a:r>
            <a:endParaRPr lang="ru-RU" dirty="0">
              <a:latin typeface="Helvetica" pitchFamily="2" charset="0"/>
            </a:endParaRPr>
          </a:p>
        </p:txBody>
      </p:sp>
      <p:sp>
        <p:nvSpPr>
          <p:cNvPr id="10" name="TextBox 9">
            <a:extLst>
              <a:ext uri="{FF2B5EF4-FFF2-40B4-BE49-F238E27FC236}">
                <a16:creationId xmlns:a16="http://schemas.microsoft.com/office/drawing/2014/main" id="{C8CD7B67-DEEC-AB4A-9828-DE359C58F86C}"/>
              </a:ext>
            </a:extLst>
          </p:cNvPr>
          <p:cNvSpPr txBox="1"/>
          <p:nvPr/>
        </p:nvSpPr>
        <p:spPr>
          <a:xfrm>
            <a:off x="3457227" y="5013574"/>
            <a:ext cx="527754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ic.29: std::forward function implementation, two specializations.</a:t>
            </a:r>
          </a:p>
        </p:txBody>
      </p:sp>
      <p:pic>
        <p:nvPicPr>
          <p:cNvPr id="11" name="Picture 10">
            <a:extLst>
              <a:ext uri="{FF2B5EF4-FFF2-40B4-BE49-F238E27FC236}">
                <a16:creationId xmlns:a16="http://schemas.microsoft.com/office/drawing/2014/main" id="{46A2B64B-887F-9044-ACAA-65EBC3AA3A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6222" y="1691521"/>
            <a:ext cx="7012796" cy="3271660"/>
          </a:xfrm>
          <a:prstGeom prst="rect">
            <a:avLst/>
          </a:prstGeom>
        </p:spPr>
      </p:pic>
      <p:sp>
        <p:nvSpPr>
          <p:cNvPr id="7" name="TextBox 6">
            <a:extLst>
              <a:ext uri="{FF2B5EF4-FFF2-40B4-BE49-F238E27FC236}">
                <a16:creationId xmlns:a16="http://schemas.microsoft.com/office/drawing/2014/main" id="{36E884F6-EE26-EC42-AD70-7C27AF50D4E3}"/>
              </a:ext>
            </a:extLst>
          </p:cNvPr>
          <p:cNvSpPr txBox="1"/>
          <p:nvPr/>
        </p:nvSpPr>
        <p:spPr>
          <a:xfrm>
            <a:off x="1368124" y="5570229"/>
            <a:ext cx="9868992"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hangingPunct="0">
              <a:buFontTx/>
              <a:buAutoNum type="arabicParenR"/>
            </a:pP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First specialization is used to forward lvalues as lvalue or rvalue,</a:t>
            </a:r>
          </a:p>
          <a:p>
            <a:pPr marL="342900" indent="-342900" hangingPunct="0">
              <a:buFontTx/>
              <a:buAutoNum type="arabicParenR"/>
            </a:pPr>
            <a:r>
              <a:rPr lang="en-RU" dirty="0">
                <a:solidFill>
                  <a:srgbClr val="323332"/>
                </a:solidFill>
                <a:latin typeface="Helvetica" pitchFamily="2" charset="0"/>
                <a:ea typeface="+mj-ea"/>
                <a:cs typeface="+mj-cs"/>
                <a:sym typeface="Calibri"/>
              </a:rPr>
              <a:t>Second one should only be used for forwarding rvalues as rvalue. </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1680459779"/>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Value categories</a:t>
            </a:r>
            <a:endParaRPr lang="ru-RU" dirty="0">
              <a:latin typeface="Helvetica" pitchFamily="2" charset="0"/>
            </a:endParaRPr>
          </a:p>
        </p:txBody>
      </p:sp>
      <p:pic>
        <p:nvPicPr>
          <p:cNvPr id="13" name="Picture 12">
            <a:extLst>
              <a:ext uri="{FF2B5EF4-FFF2-40B4-BE49-F238E27FC236}">
                <a16:creationId xmlns:a16="http://schemas.microsoft.com/office/drawing/2014/main" id="{27D78208-8E54-024C-AFFE-709EE0BF87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0775" y="1730009"/>
            <a:ext cx="3517977" cy="2470765"/>
          </a:xfrm>
          <a:prstGeom prst="rect">
            <a:avLst/>
          </a:prstGeom>
        </p:spPr>
      </p:pic>
      <p:pic>
        <p:nvPicPr>
          <p:cNvPr id="15" name="Picture 14">
            <a:extLst>
              <a:ext uri="{FF2B5EF4-FFF2-40B4-BE49-F238E27FC236}">
                <a16:creationId xmlns:a16="http://schemas.microsoft.com/office/drawing/2014/main" id="{E95C3DCF-78F3-DE49-883F-8504A76FCC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6551" y="2184808"/>
            <a:ext cx="6134521" cy="2015966"/>
          </a:xfrm>
          <a:prstGeom prst="rect">
            <a:avLst/>
          </a:prstGeom>
        </p:spPr>
      </p:pic>
      <p:sp>
        <p:nvSpPr>
          <p:cNvPr id="16" name="TextBox 15">
            <a:extLst>
              <a:ext uri="{FF2B5EF4-FFF2-40B4-BE49-F238E27FC236}">
                <a16:creationId xmlns:a16="http://schemas.microsoft.com/office/drawing/2014/main" id="{5D275D4F-7EBE-284A-9E6A-5B377F7F2C47}"/>
              </a:ext>
            </a:extLst>
          </p:cNvPr>
          <p:cNvSpPr txBox="1"/>
          <p:nvPr/>
        </p:nvSpPr>
        <p:spPr>
          <a:xfrm>
            <a:off x="1330130" y="4046886"/>
            <a:ext cx="282891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400" b="0" i="0" u="none" strike="noStrike" cap="none" spc="0" normalizeH="0" baseline="0" dirty="0">
                <a:ln>
                  <a:noFill/>
                </a:ln>
                <a:solidFill>
                  <a:schemeClr val="accent6"/>
                </a:solidFill>
                <a:effectLst/>
                <a:uFillTx/>
                <a:latin typeface="Helvetica" pitchFamily="2" charset="0"/>
                <a:ea typeface="+mj-ea"/>
                <a:cs typeface="+mj-cs"/>
                <a:sym typeface="Calibri"/>
              </a:rPr>
              <a:t>P</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ic.</a:t>
            </a:r>
            <a:r>
              <a:rPr lang="en-RU" sz="1400" dirty="0">
                <a:solidFill>
                  <a:schemeClr val="accent6"/>
                </a:solidFill>
                <a:latin typeface="Helvetica" pitchFamily="2" charset="0"/>
                <a:ea typeface="+mj-ea"/>
                <a:cs typeface="+mj-cs"/>
                <a:sym typeface="Calibri"/>
              </a:rPr>
              <a:t>30</a:t>
            </a:r>
            <a:r>
              <a:rPr kumimoji="0" lang="en-RU" sz="1400" b="0" i="0" u="none" strike="noStrike" cap="none" spc="0" normalizeH="0" baseline="0" dirty="0">
                <a:ln>
                  <a:noFill/>
                </a:ln>
                <a:solidFill>
                  <a:schemeClr val="accent6"/>
                </a:solidFill>
                <a:effectLst/>
                <a:uFillTx/>
                <a:latin typeface="Helvetica" pitchFamily="2" charset="0"/>
                <a:ea typeface="+mj-ea"/>
                <a:cs typeface="+mj-cs"/>
                <a:sym typeface="Calibri"/>
              </a:rPr>
              <a:t>: value categories in C++07</a:t>
            </a:r>
          </a:p>
        </p:txBody>
      </p:sp>
      <p:sp>
        <p:nvSpPr>
          <p:cNvPr id="17" name="Rectangle 16">
            <a:extLst>
              <a:ext uri="{FF2B5EF4-FFF2-40B4-BE49-F238E27FC236}">
                <a16:creationId xmlns:a16="http://schemas.microsoft.com/office/drawing/2014/main" id="{61981BD0-40A9-4241-97DA-753B7BDC1DA8}"/>
              </a:ext>
            </a:extLst>
          </p:cNvPr>
          <p:cNvSpPr/>
          <p:nvPr/>
        </p:nvSpPr>
        <p:spPr>
          <a:xfrm>
            <a:off x="7179575" y="4046886"/>
            <a:ext cx="2848472" cy="307777"/>
          </a:xfrm>
          <a:prstGeom prst="rect">
            <a:avLst/>
          </a:prstGeom>
        </p:spPr>
        <p:txBody>
          <a:bodyPr wrap="none">
            <a:spAutoFit/>
          </a:bodyPr>
          <a:lstStyle/>
          <a:p>
            <a:pPr hangingPunct="0"/>
            <a:r>
              <a:rPr lang="en-GB" sz="1400" dirty="0">
                <a:solidFill>
                  <a:schemeClr val="accent6"/>
                </a:solidFill>
                <a:latin typeface="Helvetica" pitchFamily="2" charset="0"/>
                <a:sym typeface="Calibri"/>
              </a:rPr>
              <a:t>P</a:t>
            </a:r>
            <a:r>
              <a:rPr lang="en-RU" sz="1400" dirty="0">
                <a:solidFill>
                  <a:schemeClr val="accent6"/>
                </a:solidFill>
                <a:latin typeface="Helvetica" pitchFamily="2" charset="0"/>
                <a:sym typeface="Calibri"/>
              </a:rPr>
              <a:t>ic.31: value categories in C++11</a:t>
            </a:r>
          </a:p>
        </p:txBody>
      </p:sp>
      <p:sp>
        <p:nvSpPr>
          <p:cNvPr id="18" name="TextBox 17">
            <a:extLst>
              <a:ext uri="{FF2B5EF4-FFF2-40B4-BE49-F238E27FC236}">
                <a16:creationId xmlns:a16="http://schemas.microsoft.com/office/drawing/2014/main" id="{A6D3C41B-6AC1-9A48-82E1-9B05935466E1}"/>
              </a:ext>
            </a:extLst>
          </p:cNvPr>
          <p:cNvSpPr txBox="1"/>
          <p:nvPr/>
        </p:nvSpPr>
        <p:spPr>
          <a:xfrm>
            <a:off x="591322" y="4883011"/>
            <a:ext cx="1100935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latin typeface="Helvetica" pitchFamily="2" charset="0"/>
              </a:rPr>
              <a:t>In the C ++ language, the terminology of expression categories has evolved quite a lot, especially after the adoption of the C++11 Standard, which introduced the concepts of </a:t>
            </a:r>
            <a:r>
              <a:rPr lang="en-GB" dirty="0" err="1">
                <a:latin typeface="Helvetica" pitchFamily="2" charset="0"/>
              </a:rPr>
              <a:t>rvalue</a:t>
            </a:r>
            <a:r>
              <a:rPr lang="en-GB" dirty="0">
                <a:latin typeface="Helvetica" pitchFamily="2" charset="0"/>
              </a:rPr>
              <a:t> references and move semantics.</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219529442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Value categories</a:t>
            </a:r>
            <a:endParaRPr lang="ru-RU" dirty="0">
              <a:latin typeface="Helvetica" pitchFamily="2" charset="0"/>
            </a:endParaRPr>
          </a:p>
        </p:txBody>
      </p:sp>
      <p:sp>
        <p:nvSpPr>
          <p:cNvPr id="20" name="TextBox 19">
            <a:extLst>
              <a:ext uri="{FF2B5EF4-FFF2-40B4-BE49-F238E27FC236}">
                <a16:creationId xmlns:a16="http://schemas.microsoft.com/office/drawing/2014/main" id="{9F888D3D-9CD4-D546-B801-06BF66D6FDD5}"/>
              </a:ext>
            </a:extLst>
          </p:cNvPr>
          <p:cNvSpPr txBox="1"/>
          <p:nvPr/>
        </p:nvSpPr>
        <p:spPr>
          <a:xfrm>
            <a:off x="615441" y="3446696"/>
            <a:ext cx="10961117"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1" i="0" u="none" cap="none" spc="0" normalizeH="0" baseline="0" dirty="0">
                <a:ln>
                  <a:noFill/>
                </a:ln>
                <a:solidFill>
                  <a:srgbClr val="323332"/>
                </a:solidFill>
                <a:effectLst/>
                <a:uFillTx/>
                <a:latin typeface="Helvetica" pitchFamily="2" charset="0"/>
                <a:ea typeface="+mj-ea"/>
                <a:cs typeface="+mj-cs"/>
                <a:sym typeface="Calibri"/>
              </a:rPr>
              <a:t>Two properties of the values:</a:t>
            </a:r>
          </a:p>
          <a:p>
            <a:pPr marL="342900" indent="-342900" hangingPunct="0">
              <a:buAutoNum type="arabicParenR"/>
            </a:pPr>
            <a:r>
              <a:rPr lang="en-GB" dirty="0">
                <a:latin typeface="Helvetica" pitchFamily="2" charset="0"/>
              </a:rPr>
              <a:t>Identity – that is, some parameter by which you can understand whether two expressions refer to the same entity or not (for example, an address in memory).</a:t>
            </a:r>
          </a:p>
          <a:p>
            <a:pPr marL="342900" indent="-342900" hangingPunct="0">
              <a:buAutoNum type="arabicParenR"/>
            </a:pPr>
            <a:r>
              <a:rPr lang="en-GB" dirty="0">
                <a:latin typeface="Helvetica" pitchFamily="2" charset="0"/>
              </a:rPr>
              <a:t>The ability to move (contents </a:t>
            </a:r>
            <a:r>
              <a:rPr lang="en-GB" i="1" dirty="0">
                <a:latin typeface="Helvetica" pitchFamily="2" charset="0"/>
              </a:rPr>
              <a:t>can be moved from value</a:t>
            </a:r>
            <a:r>
              <a:rPr lang="en-GB" dirty="0">
                <a:latin typeface="Helvetica" pitchFamily="2" charset="0"/>
              </a:rPr>
              <a:t>) – the value supports move semantics.</a:t>
            </a:r>
            <a:endParaRPr lang="en-RU" dirty="0">
              <a:solidFill>
                <a:srgbClr val="323332"/>
              </a:solidFill>
              <a:latin typeface="Helvetica" pitchFamily="2" charset="0"/>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RU" sz="1800" b="0" i="0" u="none" cap="none" spc="0" normalizeH="0" baseline="0" dirty="0">
              <a:ln>
                <a:noFill/>
              </a:ln>
              <a:solidFill>
                <a:srgbClr val="323332"/>
              </a:solidFill>
              <a:effectLst/>
              <a:uFillTx/>
              <a:latin typeface="Helvetica" pitchFamily="2" charset="0"/>
              <a:ea typeface="+mj-ea"/>
              <a:cs typeface="+mj-cs"/>
              <a:sym typeface="Calibri"/>
            </a:endParaRPr>
          </a:p>
        </p:txBody>
      </p:sp>
      <p:sp>
        <p:nvSpPr>
          <p:cNvPr id="2" name="TextBox 1">
            <a:extLst>
              <a:ext uri="{FF2B5EF4-FFF2-40B4-BE49-F238E27FC236}">
                <a16:creationId xmlns:a16="http://schemas.microsoft.com/office/drawing/2014/main" id="{AF9B8B88-1288-1E4F-8511-5AF4C678785C}"/>
              </a:ext>
            </a:extLst>
          </p:cNvPr>
          <p:cNvSpPr txBox="1"/>
          <p:nvPr/>
        </p:nvSpPr>
        <p:spPr>
          <a:xfrm>
            <a:off x="615441" y="1341711"/>
            <a:ext cx="2849496"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b="1" dirty="0">
                <a:solidFill>
                  <a:srgbClr val="323332"/>
                </a:solidFill>
                <a:latin typeface="Helvetica" pitchFamily="2" charset="0"/>
                <a:ea typeface="+mj-ea"/>
                <a:cs typeface="+mj-cs"/>
                <a:sym typeface="Calibri"/>
              </a:rPr>
              <a:t>Value names:</a:t>
            </a:r>
          </a:p>
          <a:p>
            <a:pPr marL="0" marR="0" indent="0" algn="l" defTabSz="914400" rtl="0" fontAlgn="auto" latinLnBrk="0" hangingPunct="0">
              <a:lnSpc>
                <a:spcPct val="100000"/>
              </a:lnSpc>
              <a:spcBef>
                <a:spcPts val="0"/>
              </a:spcBef>
              <a:spcAft>
                <a:spcPts val="0"/>
              </a:spcAft>
              <a:buClrTx/>
              <a:buSzTx/>
              <a:buFontTx/>
              <a:buNone/>
              <a:tabLst/>
            </a:pPr>
            <a:endParaRPr lang="en-GB" b="1" dirty="0">
              <a:solidFill>
                <a:srgbClr val="323332"/>
              </a:solidFill>
              <a:latin typeface="Helvetica" pitchFamily="2" charset="0"/>
              <a:ea typeface="+mj-ea"/>
              <a:cs typeface="+mj-cs"/>
              <a:sym typeface="Calibri"/>
            </a:endParaRPr>
          </a:p>
          <a:p>
            <a:pPr hangingPunct="0"/>
            <a:r>
              <a:rPr lang="en-GB" b="1" dirty="0">
                <a:solidFill>
                  <a:srgbClr val="323332"/>
                </a:solidFill>
                <a:latin typeface="Helvetica" pitchFamily="2" charset="0"/>
                <a:ea typeface="+mj-ea"/>
                <a:cs typeface="+mj-cs"/>
                <a:sym typeface="Calibri"/>
              </a:rPr>
              <a:t>l</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value: </a:t>
            </a:r>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l</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ocator value</a:t>
            </a:r>
            <a:endParaRPr lang="en-RU" dirty="0">
              <a:solidFill>
                <a:srgbClr val="323332"/>
              </a:solidFill>
              <a:latin typeface="Helvetica" pitchFamily="2" charset="0"/>
              <a:sym typeface="Calibri"/>
            </a:endParaRPr>
          </a:p>
          <a:p>
            <a:pPr hangingPunct="0"/>
            <a:r>
              <a:rPr lang="en-GB" b="1" dirty="0">
                <a:solidFill>
                  <a:srgbClr val="323332"/>
                </a:solidFill>
                <a:latin typeface="Helvetica" pitchFamily="2" charset="0"/>
                <a:sym typeface="Calibri"/>
              </a:rPr>
              <a:t>p</a:t>
            </a:r>
            <a:r>
              <a:rPr lang="en-RU" dirty="0">
                <a:solidFill>
                  <a:srgbClr val="323332"/>
                </a:solidFill>
                <a:latin typeface="Helvetica" pitchFamily="2" charset="0"/>
                <a:sym typeface="Calibri"/>
              </a:rPr>
              <a:t>rvalue: </a:t>
            </a:r>
            <a:r>
              <a:rPr lang="en-RU" b="1" dirty="0">
                <a:solidFill>
                  <a:srgbClr val="323332"/>
                </a:solidFill>
                <a:latin typeface="Helvetica" pitchFamily="2" charset="0"/>
                <a:sym typeface="Calibri"/>
              </a:rPr>
              <a:t>p</a:t>
            </a:r>
            <a:r>
              <a:rPr lang="en-RU" dirty="0">
                <a:solidFill>
                  <a:srgbClr val="323332"/>
                </a:solidFill>
                <a:latin typeface="Helvetica" pitchFamily="2" charset="0"/>
                <a:sym typeface="Calibri"/>
              </a:rPr>
              <a:t>ure </a:t>
            </a:r>
            <a:r>
              <a:rPr lang="en-RU" b="1" dirty="0">
                <a:solidFill>
                  <a:srgbClr val="323332"/>
                </a:solidFill>
                <a:latin typeface="Helvetica" pitchFamily="2" charset="0"/>
                <a:sym typeface="Calibri"/>
              </a:rPr>
              <a:t>r</a:t>
            </a:r>
            <a:r>
              <a:rPr lang="en-RU" dirty="0">
                <a:solidFill>
                  <a:srgbClr val="323332"/>
                </a:solidFill>
                <a:latin typeface="Helvetica" pitchFamily="2" charset="0"/>
                <a:sym typeface="Calibri"/>
              </a:rPr>
              <a:t>value</a:t>
            </a:r>
          </a:p>
          <a:p>
            <a:pPr hangingPunct="0"/>
            <a:r>
              <a:rPr lang="en-US" b="1" dirty="0" err="1">
                <a:solidFill>
                  <a:srgbClr val="323332"/>
                </a:solidFill>
                <a:latin typeface="Helvetica" pitchFamily="2" charset="0"/>
                <a:sym typeface="Calibri"/>
              </a:rPr>
              <a:t>x</a:t>
            </a:r>
            <a:r>
              <a:rPr lang="en-US" dirty="0" err="1">
                <a:solidFill>
                  <a:srgbClr val="323332"/>
                </a:solidFill>
                <a:latin typeface="Helvetica" pitchFamily="2" charset="0"/>
                <a:sym typeface="Calibri"/>
              </a:rPr>
              <a:t>value</a:t>
            </a:r>
            <a:r>
              <a:rPr lang="en-US" dirty="0">
                <a:solidFill>
                  <a:srgbClr val="323332"/>
                </a:solidFill>
                <a:latin typeface="Helvetica" pitchFamily="2" charset="0"/>
                <a:sym typeface="Calibri"/>
              </a:rPr>
              <a:t>: e</a:t>
            </a:r>
            <a:r>
              <a:rPr lang="en-US" b="1" dirty="0">
                <a:solidFill>
                  <a:srgbClr val="323332"/>
                </a:solidFill>
                <a:latin typeface="Helvetica" pitchFamily="2" charset="0"/>
                <a:sym typeface="Calibri"/>
              </a:rPr>
              <a:t>x</a:t>
            </a:r>
            <a:r>
              <a:rPr lang="en-US" dirty="0">
                <a:solidFill>
                  <a:srgbClr val="323332"/>
                </a:solidFill>
                <a:latin typeface="Helvetica" pitchFamily="2" charset="0"/>
                <a:sym typeface="Calibri"/>
              </a:rPr>
              <a:t>piring value</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GB" b="1" dirty="0">
                <a:solidFill>
                  <a:srgbClr val="323332"/>
                </a:solidFill>
                <a:latin typeface="Helvetica" pitchFamily="2" charset="0"/>
                <a:ea typeface="+mj-ea"/>
                <a:cs typeface="+mj-cs"/>
                <a:sym typeface="Calibri"/>
              </a:rPr>
              <a:t>r</a:t>
            </a:r>
            <a:r>
              <a:rPr lang="en-RU" dirty="0">
                <a:solidFill>
                  <a:srgbClr val="323332"/>
                </a:solidFill>
                <a:latin typeface="Helvetica" pitchFamily="2" charset="0"/>
                <a:ea typeface="+mj-ea"/>
                <a:cs typeface="+mj-cs"/>
                <a:sym typeface="Calibri"/>
              </a:rPr>
              <a:t>value</a:t>
            </a:r>
          </a:p>
          <a:p>
            <a:pPr marL="0" marR="0" indent="0" algn="l" defTabSz="914400" rtl="0" fontAlgn="auto" latinLnBrk="0" hangingPunct="0">
              <a:lnSpc>
                <a:spcPct val="100000"/>
              </a:lnSpc>
              <a:spcBef>
                <a:spcPts val="0"/>
              </a:spcBef>
              <a:spcAft>
                <a:spcPts val="0"/>
              </a:spcAft>
              <a:buClrTx/>
              <a:buSzTx/>
              <a:buFontTx/>
              <a:buNone/>
              <a:tabLst/>
            </a:pPr>
            <a:r>
              <a:rPr lang="en-US" b="1" dirty="0" err="1">
                <a:solidFill>
                  <a:srgbClr val="323332"/>
                </a:solidFill>
                <a:latin typeface="Helvetica" pitchFamily="2" charset="0"/>
                <a:ea typeface="+mj-ea"/>
                <a:cs typeface="+mj-cs"/>
                <a:sym typeface="Calibri"/>
              </a:rPr>
              <a:t>g</a:t>
            </a:r>
            <a:r>
              <a:rPr kumimoji="0" lang="en-US" sz="1800" b="0" i="0" u="none" strike="noStrike" cap="none" spc="0" normalizeH="0" baseline="0" dirty="0" err="1">
                <a:ln>
                  <a:noFill/>
                </a:ln>
                <a:solidFill>
                  <a:srgbClr val="323332"/>
                </a:solidFill>
                <a:effectLst/>
                <a:uFillTx/>
                <a:latin typeface="Helvetica" pitchFamily="2" charset="0"/>
                <a:ea typeface="+mj-ea"/>
                <a:cs typeface="+mj-cs"/>
                <a:sym typeface="Calibri"/>
              </a:rPr>
              <a:t>lvalue</a:t>
            </a:r>
            <a:r>
              <a:rPr kumimoji="0" lang="en-US" sz="1800" b="0" i="0" u="none" strike="noStrike" cap="none" spc="0" normalizeH="0" baseline="0" dirty="0">
                <a:ln>
                  <a:noFill/>
                </a:ln>
                <a:solidFill>
                  <a:srgbClr val="323332"/>
                </a:solidFill>
                <a:effectLst/>
                <a:uFillTx/>
                <a:latin typeface="Helvetica" pitchFamily="2" charset="0"/>
                <a:ea typeface="+mj-ea"/>
                <a:cs typeface="+mj-cs"/>
                <a:sym typeface="Calibri"/>
              </a:rPr>
              <a:t>: </a:t>
            </a:r>
            <a:r>
              <a:rPr kumimoji="0" lang="en-US" sz="1800" b="1" i="0" u="none" strike="noStrike" cap="none" spc="0" normalizeH="0" baseline="0" dirty="0">
                <a:ln>
                  <a:noFill/>
                </a:ln>
                <a:solidFill>
                  <a:srgbClr val="323332"/>
                </a:solidFill>
                <a:effectLst/>
                <a:uFillTx/>
                <a:latin typeface="Helvetica" pitchFamily="2" charset="0"/>
                <a:ea typeface="+mj-ea"/>
                <a:cs typeface="+mj-cs"/>
                <a:sym typeface="Calibri"/>
              </a:rPr>
              <a:t>g</a:t>
            </a:r>
            <a:r>
              <a:rPr kumimoji="0" lang="en-US" sz="1800" b="0" i="0" u="none" strike="noStrike" cap="none" spc="0" normalizeH="0" baseline="0" dirty="0">
                <a:ln>
                  <a:noFill/>
                </a:ln>
                <a:solidFill>
                  <a:srgbClr val="323332"/>
                </a:solidFill>
                <a:effectLst/>
                <a:uFillTx/>
                <a:latin typeface="Helvetica" pitchFamily="2" charset="0"/>
                <a:ea typeface="+mj-ea"/>
                <a:cs typeface="+mj-cs"/>
                <a:sym typeface="Calibri"/>
              </a:rPr>
              <a:t>eneralized </a:t>
            </a:r>
            <a:r>
              <a:rPr kumimoji="0" lang="en-US" sz="1800" b="1" i="0" u="none" strike="noStrike" cap="none" spc="0" normalizeH="0" baseline="0" dirty="0" err="1">
                <a:ln>
                  <a:noFill/>
                </a:ln>
                <a:solidFill>
                  <a:srgbClr val="323332"/>
                </a:solidFill>
                <a:effectLst/>
                <a:uFillTx/>
                <a:latin typeface="Helvetica" pitchFamily="2" charset="0"/>
                <a:ea typeface="+mj-ea"/>
                <a:cs typeface="+mj-cs"/>
                <a:sym typeface="Calibri"/>
              </a:rPr>
              <a:t>l</a:t>
            </a:r>
            <a:r>
              <a:rPr kumimoji="0" lang="en-US" sz="1800" b="0" i="0" u="none" strike="noStrike" cap="none" spc="0" normalizeH="0" baseline="0" dirty="0" err="1">
                <a:ln>
                  <a:noFill/>
                </a:ln>
                <a:solidFill>
                  <a:srgbClr val="323332"/>
                </a:solidFill>
                <a:effectLst/>
                <a:uFillTx/>
                <a:latin typeface="Helvetica" pitchFamily="2" charset="0"/>
                <a:ea typeface="+mj-ea"/>
                <a:cs typeface="+mj-cs"/>
                <a:sym typeface="Calibri"/>
              </a:rPr>
              <a:t>value</a:t>
            </a:r>
            <a:endParaRPr kumimoji="0" lang="en-US"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11" name="Rectangle 10">
            <a:extLst>
              <a:ext uri="{FF2B5EF4-FFF2-40B4-BE49-F238E27FC236}">
                <a16:creationId xmlns:a16="http://schemas.microsoft.com/office/drawing/2014/main" id="{127B85A1-3F9D-EC47-93F9-6933512F3E4A}"/>
              </a:ext>
            </a:extLst>
          </p:cNvPr>
          <p:cNvSpPr/>
          <p:nvPr/>
        </p:nvSpPr>
        <p:spPr>
          <a:xfrm>
            <a:off x="7085061" y="3065257"/>
            <a:ext cx="2848472" cy="307777"/>
          </a:xfrm>
          <a:prstGeom prst="rect">
            <a:avLst/>
          </a:prstGeom>
        </p:spPr>
        <p:txBody>
          <a:bodyPr wrap="none">
            <a:spAutoFit/>
          </a:bodyPr>
          <a:lstStyle/>
          <a:p>
            <a:pPr hangingPunct="0"/>
            <a:r>
              <a:rPr lang="en-GB" sz="1400" dirty="0">
                <a:solidFill>
                  <a:schemeClr val="accent6"/>
                </a:solidFill>
                <a:latin typeface="Helvetica" pitchFamily="2" charset="0"/>
                <a:sym typeface="Calibri"/>
              </a:rPr>
              <a:t>P</a:t>
            </a:r>
            <a:r>
              <a:rPr lang="en-RU" sz="1400" dirty="0">
                <a:solidFill>
                  <a:schemeClr val="accent6"/>
                </a:solidFill>
                <a:latin typeface="Helvetica" pitchFamily="2" charset="0"/>
                <a:sym typeface="Calibri"/>
              </a:rPr>
              <a:t>ic.32: value categories in C++11</a:t>
            </a:r>
          </a:p>
        </p:txBody>
      </p:sp>
      <p:pic>
        <p:nvPicPr>
          <p:cNvPr id="4" name="Picture 3">
            <a:extLst>
              <a:ext uri="{FF2B5EF4-FFF2-40B4-BE49-F238E27FC236}">
                <a16:creationId xmlns:a16="http://schemas.microsoft.com/office/drawing/2014/main" id="{C816B9CB-D383-0145-9943-200ABFDBDF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8499" y="4682377"/>
            <a:ext cx="8255000" cy="1663700"/>
          </a:xfrm>
          <a:prstGeom prst="rect">
            <a:avLst/>
          </a:prstGeom>
        </p:spPr>
      </p:pic>
      <p:sp>
        <p:nvSpPr>
          <p:cNvPr id="14" name="Rectangle 13">
            <a:extLst>
              <a:ext uri="{FF2B5EF4-FFF2-40B4-BE49-F238E27FC236}">
                <a16:creationId xmlns:a16="http://schemas.microsoft.com/office/drawing/2014/main" id="{49BD5BE0-D856-7644-A3BF-31BD52244C41}"/>
              </a:ext>
            </a:extLst>
          </p:cNvPr>
          <p:cNvSpPr/>
          <p:nvPr/>
        </p:nvSpPr>
        <p:spPr>
          <a:xfrm>
            <a:off x="4559686" y="6348618"/>
            <a:ext cx="2672526" cy="307777"/>
          </a:xfrm>
          <a:prstGeom prst="rect">
            <a:avLst/>
          </a:prstGeom>
        </p:spPr>
        <p:txBody>
          <a:bodyPr wrap="none">
            <a:spAutoFit/>
          </a:bodyPr>
          <a:lstStyle/>
          <a:p>
            <a:pPr hangingPunct="0"/>
            <a:r>
              <a:rPr lang="en-GB" sz="1400" dirty="0">
                <a:solidFill>
                  <a:schemeClr val="accent6"/>
                </a:solidFill>
                <a:latin typeface="Helvetica" pitchFamily="2" charset="0"/>
                <a:sym typeface="Calibri"/>
              </a:rPr>
              <a:t>P</a:t>
            </a:r>
            <a:r>
              <a:rPr lang="en-RU" sz="1400" dirty="0">
                <a:solidFill>
                  <a:schemeClr val="accent6"/>
                </a:solidFill>
                <a:latin typeface="Helvetica" pitchFamily="2" charset="0"/>
                <a:sym typeface="Calibri"/>
              </a:rPr>
              <a:t>ic.33: </a:t>
            </a:r>
            <a:r>
              <a:rPr lang="en-US" sz="1400" dirty="0">
                <a:solidFill>
                  <a:schemeClr val="accent6"/>
                </a:solidFill>
                <a:latin typeface="Helvetica" pitchFamily="2" charset="0"/>
                <a:sym typeface="Calibri"/>
              </a:rPr>
              <a:t>two properties of values</a:t>
            </a:r>
            <a:endParaRPr lang="en-RU" sz="1400" dirty="0">
              <a:solidFill>
                <a:schemeClr val="accent6"/>
              </a:solidFill>
              <a:latin typeface="Helvetica" pitchFamily="2" charset="0"/>
              <a:sym typeface="Calibri"/>
            </a:endParaRPr>
          </a:p>
        </p:txBody>
      </p:sp>
      <p:pic>
        <p:nvPicPr>
          <p:cNvPr id="6" name="Picture 5">
            <a:extLst>
              <a:ext uri="{FF2B5EF4-FFF2-40B4-BE49-F238E27FC236}">
                <a16:creationId xmlns:a16="http://schemas.microsoft.com/office/drawing/2014/main" id="{10D88F91-8461-774C-BFE8-3BDA5C50B7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3535" y="1664165"/>
            <a:ext cx="4711523" cy="1330939"/>
          </a:xfrm>
          <a:prstGeom prst="rect">
            <a:avLst/>
          </a:prstGeom>
        </p:spPr>
      </p:pic>
    </p:spTree>
    <p:extLst>
      <p:ext uri="{BB962C8B-B14F-4D97-AF65-F5344CB8AC3E}">
        <p14:creationId xmlns:p14="http://schemas.microsoft.com/office/powerpoint/2010/main" val="2540231863"/>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Value categories: </a:t>
            </a:r>
            <a:r>
              <a:rPr lang="en-US" b="1" dirty="0" err="1">
                <a:latin typeface="Helvetica" pitchFamily="2" charset="0"/>
              </a:rPr>
              <a:t>gl</a:t>
            </a:r>
            <a:r>
              <a:rPr lang="en-US" dirty="0" err="1">
                <a:latin typeface="Helvetica" pitchFamily="2" charset="0"/>
              </a:rPr>
              <a:t>value</a:t>
            </a:r>
            <a:r>
              <a:rPr lang="en-US" dirty="0">
                <a:latin typeface="Helvetica" pitchFamily="2" charset="0"/>
              </a:rPr>
              <a:t> </a:t>
            </a:r>
            <a:endParaRPr lang="ru-RU" dirty="0">
              <a:latin typeface="Helvetica" pitchFamily="2" charset="0"/>
            </a:endParaRPr>
          </a:p>
        </p:txBody>
      </p:sp>
      <p:sp>
        <p:nvSpPr>
          <p:cNvPr id="2" name="TextBox 1">
            <a:extLst>
              <a:ext uri="{FF2B5EF4-FFF2-40B4-BE49-F238E27FC236}">
                <a16:creationId xmlns:a16="http://schemas.microsoft.com/office/drawing/2014/main" id="{AF9B8B88-1288-1E4F-8511-5AF4C678785C}"/>
              </a:ext>
            </a:extLst>
          </p:cNvPr>
          <p:cNvSpPr txBox="1"/>
          <p:nvPr/>
        </p:nvSpPr>
        <p:spPr>
          <a:xfrm>
            <a:off x="1120775" y="1910110"/>
            <a:ext cx="5487813"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A </a:t>
            </a:r>
            <a:r>
              <a:rPr lang="en-GB" b="1" dirty="0" err="1"/>
              <a:t>gl</a:t>
            </a:r>
            <a:r>
              <a:rPr lang="en-GB" dirty="0" err="1"/>
              <a:t>value</a:t>
            </a:r>
            <a:r>
              <a:rPr lang="en-GB" dirty="0"/>
              <a:t> expression is either </a:t>
            </a:r>
            <a:r>
              <a:rPr lang="en-GB" b="1" dirty="0" err="1"/>
              <a:t>l</a:t>
            </a:r>
            <a:r>
              <a:rPr lang="en-GB" dirty="0" err="1"/>
              <a:t>value</a:t>
            </a:r>
            <a:r>
              <a:rPr lang="en-GB" dirty="0"/>
              <a:t> or </a:t>
            </a:r>
            <a:r>
              <a:rPr lang="en-GB" b="1" dirty="0" err="1"/>
              <a:t>x</a:t>
            </a:r>
            <a:r>
              <a:rPr lang="en-GB" dirty="0" err="1"/>
              <a:t>value</a:t>
            </a:r>
            <a:r>
              <a:rPr lang="en-GB" dirty="0"/>
              <a:t>.</a:t>
            </a:r>
            <a:endParaRPr lang="en-GB" dirty="0">
              <a:latin typeface="Helvetica" pitchFamily="2" charset="0"/>
            </a:endParaRPr>
          </a:p>
          <a:p>
            <a:pPr hangingPunct="0"/>
            <a:endParaRPr lang="en-GB" b="1" dirty="0">
              <a:latin typeface="Helvetica" pitchFamily="2" charset="0"/>
            </a:endParaRPr>
          </a:p>
          <a:p>
            <a:pPr hangingPunct="0"/>
            <a:r>
              <a:rPr lang="en-GB" b="1" dirty="0" err="1">
                <a:latin typeface="Helvetica" pitchFamily="2" charset="0"/>
              </a:rPr>
              <a:t>gl</a:t>
            </a:r>
            <a:r>
              <a:rPr lang="en-GB" dirty="0" err="1">
                <a:latin typeface="Helvetica" pitchFamily="2" charset="0"/>
              </a:rPr>
              <a:t>value</a:t>
            </a:r>
            <a:r>
              <a:rPr lang="en-GB" dirty="0">
                <a:latin typeface="Helvetica" pitchFamily="2" charset="0"/>
              </a:rPr>
              <a:t> expressions have the following properties:</a:t>
            </a:r>
          </a:p>
          <a:p>
            <a:pPr marL="285750" indent="-285750" hangingPunct="0">
              <a:buFont typeface="Arial" panose="020B0604020202020204" pitchFamily="34" charset="0"/>
              <a:buChar char="•"/>
            </a:pPr>
            <a:r>
              <a:rPr lang="en-GB" dirty="0">
                <a:latin typeface="Helvetica" pitchFamily="2" charset="0"/>
              </a:rPr>
              <a:t>Can be implicitly converted to </a:t>
            </a:r>
            <a:r>
              <a:rPr lang="en-GB" b="1" dirty="0" err="1">
                <a:latin typeface="Helvetica" pitchFamily="2" charset="0"/>
              </a:rPr>
              <a:t>pr</a:t>
            </a:r>
            <a:r>
              <a:rPr lang="en-GB" dirty="0" err="1">
                <a:latin typeface="Helvetica" pitchFamily="2" charset="0"/>
              </a:rPr>
              <a:t>value</a:t>
            </a:r>
            <a:endParaRPr lang="en-GB" dirty="0">
              <a:latin typeface="Helvetica" pitchFamily="2" charset="0"/>
            </a:endParaRPr>
          </a:p>
          <a:p>
            <a:pPr marL="285750" indent="-285750" hangingPunct="0">
              <a:buFont typeface="Arial" panose="020B0604020202020204" pitchFamily="34" charset="0"/>
              <a:buChar char="•"/>
            </a:pPr>
            <a:r>
              <a:rPr lang="en-GB" dirty="0">
                <a:latin typeface="Helvetica" pitchFamily="2" charset="0"/>
              </a:rPr>
              <a:t>Can be polymorphic</a:t>
            </a:r>
          </a:p>
          <a:p>
            <a:pPr marL="285750" indent="-285750" hangingPunct="0">
              <a:buFont typeface="Arial" panose="020B0604020202020204" pitchFamily="34" charset="0"/>
              <a:buChar char="•"/>
            </a:pPr>
            <a:r>
              <a:rPr lang="en-GB" dirty="0">
                <a:latin typeface="Helvetica" pitchFamily="2" charset="0"/>
              </a:rPr>
              <a:t>Cannot be of type void</a:t>
            </a:r>
          </a:p>
          <a:p>
            <a:pPr marL="285750" indent="-285750" hangingPunct="0">
              <a:buFont typeface="Arial" panose="020B0604020202020204" pitchFamily="34" charset="0"/>
              <a:buChar char="•"/>
            </a:pPr>
            <a:r>
              <a:rPr lang="en-GB" dirty="0">
                <a:latin typeface="Helvetica" pitchFamily="2" charset="0"/>
              </a:rPr>
              <a:t>Can be of incomplete type</a:t>
            </a:r>
            <a:endParaRPr kumimoji="0" lang="en-US"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11" name="Rectangle 10">
            <a:extLst>
              <a:ext uri="{FF2B5EF4-FFF2-40B4-BE49-F238E27FC236}">
                <a16:creationId xmlns:a16="http://schemas.microsoft.com/office/drawing/2014/main" id="{127B85A1-3F9D-EC47-93F9-6933512F3E4A}"/>
              </a:ext>
            </a:extLst>
          </p:cNvPr>
          <p:cNvSpPr/>
          <p:nvPr/>
        </p:nvSpPr>
        <p:spPr>
          <a:xfrm>
            <a:off x="7329812" y="3360698"/>
            <a:ext cx="3907136" cy="307777"/>
          </a:xfrm>
          <a:prstGeom prst="rect">
            <a:avLst/>
          </a:prstGeom>
        </p:spPr>
        <p:txBody>
          <a:bodyPr wrap="square">
            <a:spAutoFit/>
          </a:bodyPr>
          <a:lstStyle/>
          <a:p>
            <a:pPr hangingPunct="0"/>
            <a:r>
              <a:rPr lang="en-GB" sz="1400" dirty="0">
                <a:solidFill>
                  <a:schemeClr val="accent6"/>
                </a:solidFill>
                <a:latin typeface="Helvetica" pitchFamily="2" charset="0"/>
                <a:sym typeface="Calibri"/>
              </a:rPr>
              <a:t>P</a:t>
            </a:r>
            <a:r>
              <a:rPr lang="en-RU" sz="1400" dirty="0">
                <a:solidFill>
                  <a:schemeClr val="accent6"/>
                </a:solidFill>
                <a:latin typeface="Helvetica" pitchFamily="2" charset="0"/>
                <a:sym typeface="Calibri"/>
              </a:rPr>
              <a:t>ic.34: value categories in C++11 (glvalue)</a:t>
            </a:r>
          </a:p>
        </p:txBody>
      </p:sp>
      <p:pic>
        <p:nvPicPr>
          <p:cNvPr id="5" name="Picture 4">
            <a:extLst>
              <a:ext uri="{FF2B5EF4-FFF2-40B4-BE49-F238E27FC236}">
                <a16:creationId xmlns:a16="http://schemas.microsoft.com/office/drawing/2014/main" id="{322FA66B-2F7C-7D43-9100-6D8EB8FDF2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8588" y="1910110"/>
            <a:ext cx="5361860" cy="1450588"/>
          </a:xfrm>
          <a:prstGeom prst="rect">
            <a:avLst/>
          </a:prstGeom>
        </p:spPr>
      </p:pic>
      <p:pic>
        <p:nvPicPr>
          <p:cNvPr id="4" name="Picture 3">
            <a:extLst>
              <a:ext uri="{FF2B5EF4-FFF2-40B4-BE49-F238E27FC236}">
                <a16:creationId xmlns:a16="http://schemas.microsoft.com/office/drawing/2014/main" id="{FA6498EB-E7E0-9949-B8CA-BA0033FAEF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4201269"/>
            <a:ext cx="5270500" cy="1473200"/>
          </a:xfrm>
          <a:prstGeom prst="rect">
            <a:avLst/>
          </a:prstGeom>
        </p:spPr>
      </p:pic>
      <p:sp>
        <p:nvSpPr>
          <p:cNvPr id="8" name="Rectangle 7">
            <a:extLst>
              <a:ext uri="{FF2B5EF4-FFF2-40B4-BE49-F238E27FC236}">
                <a16:creationId xmlns:a16="http://schemas.microsoft.com/office/drawing/2014/main" id="{9530A68C-E183-0543-B91D-2A3434A455D4}"/>
              </a:ext>
            </a:extLst>
          </p:cNvPr>
          <p:cNvSpPr/>
          <p:nvPr/>
        </p:nvSpPr>
        <p:spPr>
          <a:xfrm>
            <a:off x="2285378" y="5677915"/>
            <a:ext cx="3020379" cy="307777"/>
          </a:xfrm>
          <a:prstGeom prst="rect">
            <a:avLst/>
          </a:prstGeom>
        </p:spPr>
        <p:txBody>
          <a:bodyPr wrap="none">
            <a:spAutoFit/>
          </a:bodyPr>
          <a:lstStyle/>
          <a:p>
            <a:pPr hangingPunct="0"/>
            <a:r>
              <a:rPr lang="en-GB" sz="1400" dirty="0">
                <a:solidFill>
                  <a:schemeClr val="accent6"/>
                </a:solidFill>
                <a:latin typeface="Helvetica" pitchFamily="2" charset="0"/>
                <a:sym typeface="Calibri"/>
              </a:rPr>
              <a:t>P</a:t>
            </a:r>
            <a:r>
              <a:rPr lang="en-RU" sz="1400" dirty="0">
                <a:solidFill>
                  <a:schemeClr val="accent6"/>
                </a:solidFill>
                <a:latin typeface="Helvetica" pitchFamily="2" charset="0"/>
                <a:sym typeface="Calibri"/>
              </a:rPr>
              <a:t>ic.35: dynamic type demonstration</a:t>
            </a:r>
          </a:p>
        </p:txBody>
      </p:sp>
      <p:pic>
        <p:nvPicPr>
          <p:cNvPr id="7" name="Picture 6">
            <a:extLst>
              <a:ext uri="{FF2B5EF4-FFF2-40B4-BE49-F238E27FC236}">
                <a16:creationId xmlns:a16="http://schemas.microsoft.com/office/drawing/2014/main" id="{3EA1543F-843F-F749-A3F3-F46D0E863B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1076" y="4204316"/>
            <a:ext cx="3420149" cy="1470153"/>
          </a:xfrm>
          <a:prstGeom prst="rect">
            <a:avLst/>
          </a:prstGeom>
        </p:spPr>
      </p:pic>
      <p:sp>
        <p:nvSpPr>
          <p:cNvPr id="12" name="Rectangle 11">
            <a:extLst>
              <a:ext uri="{FF2B5EF4-FFF2-40B4-BE49-F238E27FC236}">
                <a16:creationId xmlns:a16="http://schemas.microsoft.com/office/drawing/2014/main" id="{7E4BEF8A-4849-6845-9E64-FA5F5CBBC52A}"/>
              </a:ext>
            </a:extLst>
          </p:cNvPr>
          <p:cNvSpPr/>
          <p:nvPr/>
        </p:nvSpPr>
        <p:spPr>
          <a:xfrm>
            <a:off x="7711499" y="5677915"/>
            <a:ext cx="3299301" cy="307777"/>
          </a:xfrm>
          <a:prstGeom prst="rect">
            <a:avLst/>
          </a:prstGeom>
        </p:spPr>
        <p:txBody>
          <a:bodyPr wrap="none">
            <a:spAutoFit/>
          </a:bodyPr>
          <a:lstStyle/>
          <a:p>
            <a:pPr hangingPunct="0"/>
            <a:r>
              <a:rPr lang="en-GB" sz="1400" dirty="0">
                <a:solidFill>
                  <a:schemeClr val="accent6"/>
                </a:solidFill>
                <a:latin typeface="Helvetica" pitchFamily="2" charset="0"/>
                <a:sym typeface="Calibri"/>
              </a:rPr>
              <a:t>P</a:t>
            </a:r>
            <a:r>
              <a:rPr lang="en-RU" sz="1400" dirty="0">
                <a:solidFill>
                  <a:schemeClr val="accent6"/>
                </a:solidFill>
                <a:latin typeface="Helvetica" pitchFamily="2" charset="0"/>
                <a:sym typeface="Calibri"/>
              </a:rPr>
              <a:t>ic.36: forward declaration vs definition</a:t>
            </a:r>
          </a:p>
        </p:txBody>
      </p:sp>
    </p:spTree>
    <p:extLst>
      <p:ext uri="{BB962C8B-B14F-4D97-AF65-F5344CB8AC3E}">
        <p14:creationId xmlns:p14="http://schemas.microsoft.com/office/powerpoint/2010/main" val="163529545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Troubles of C++07</a:t>
            </a:r>
            <a:endParaRPr lang="ru-RU" dirty="0">
              <a:latin typeface="Helvetica" pitchFamily="2" charset="0"/>
            </a:endParaRPr>
          </a:p>
        </p:txBody>
      </p:sp>
      <p:sp>
        <p:nvSpPr>
          <p:cNvPr id="2" name="TextBox 1">
            <a:extLst>
              <a:ext uri="{FF2B5EF4-FFF2-40B4-BE49-F238E27FC236}">
                <a16:creationId xmlns:a16="http://schemas.microsoft.com/office/drawing/2014/main" id="{28D93034-8E4B-4C42-8A69-5E31008C660A}"/>
              </a:ext>
            </a:extLst>
          </p:cNvPr>
          <p:cNvSpPr txBox="1"/>
          <p:nvPr/>
        </p:nvSpPr>
        <p:spPr>
          <a:xfrm>
            <a:off x="1120775" y="2677048"/>
            <a:ext cx="3195745"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solidFill>
                  <a:srgbClr val="323332"/>
                </a:solidFill>
                <a:latin typeface="Helvetica" pitchFamily="2" charset="0"/>
                <a:ea typeface="+mj-ea"/>
                <a:cs typeface="+mj-cs"/>
                <a:sym typeface="Calibri"/>
              </a:rPr>
              <a:t>void f (std::</a:t>
            </a:r>
            <a:r>
              <a:rPr lang="en-GB" dirty="0">
                <a:solidFill>
                  <a:srgbClr val="000080"/>
                </a:solidFill>
                <a:latin typeface="Helvetica" pitchFamily="2" charset="0"/>
                <a:ea typeface="+mj-ea"/>
                <a:cs typeface="+mj-cs"/>
                <a:sym typeface="Calibri"/>
              </a:rPr>
              <a:t>vector</a:t>
            </a:r>
            <a:r>
              <a:rPr lang="en-GB" dirty="0">
                <a:solidFill>
                  <a:srgbClr val="323332"/>
                </a:solidFill>
                <a:latin typeface="Helvetica" pitchFamily="2" charset="0"/>
                <a:ea typeface="+mj-ea"/>
                <a:cs typeface="+mj-cs"/>
                <a:sym typeface="Calibri"/>
              </a:rPr>
              <a:t>&lt;int&gt; v) </a:t>
            </a:r>
            <a:r>
              <a:rPr lang="en-RU" dirty="0">
                <a:latin typeface="Helvetica" pitchFamily="2" charset="0"/>
              </a:rPr>
              <a:t>{ … }</a:t>
            </a:r>
            <a:endParaRPr lang="en-GB" dirty="0">
              <a:solidFill>
                <a:srgbClr val="323332"/>
              </a:solidFill>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GB" dirty="0">
              <a:solidFill>
                <a:srgbClr val="323332"/>
              </a:solidFill>
              <a:latin typeface="Helvetica" pitchFamily="2" charset="0"/>
              <a:ea typeface="+mj-ea"/>
              <a:cs typeface="+mj-cs"/>
              <a:sym typeface="Calibri"/>
            </a:endParaRPr>
          </a:p>
          <a:p>
            <a:pPr hangingPunct="0"/>
            <a:r>
              <a:rPr lang="en-GB" dirty="0">
                <a:solidFill>
                  <a:srgbClr val="323332"/>
                </a:solidFill>
                <a:latin typeface="Helvetica" pitchFamily="2" charset="0"/>
                <a:ea typeface="+mj-ea"/>
                <a:cs typeface="+mj-cs"/>
                <a:sym typeface="Calibri"/>
              </a:rPr>
              <a:t>int main () </a:t>
            </a:r>
            <a:r>
              <a:rPr lang="en-RU" dirty="0">
                <a:latin typeface="Helvetica" pitchFamily="2" charset="0"/>
              </a:rPr>
              <a:t>{</a:t>
            </a:r>
            <a:endParaRPr lang="en-GB" dirty="0">
              <a:solidFill>
                <a:srgbClr val="323332"/>
              </a:solidFill>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RU" dirty="0">
                <a:solidFill>
                  <a:srgbClr val="323332"/>
                </a:solidFill>
                <a:latin typeface="Helvetica" pitchFamily="2" charset="0"/>
                <a:ea typeface="+mj-ea"/>
                <a:cs typeface="+mj-cs"/>
                <a:sym typeface="Calibri"/>
              </a:rPr>
              <a:t>    f(</a:t>
            </a:r>
            <a:r>
              <a:rPr lang="en-GB" dirty="0">
                <a:solidFill>
                  <a:srgbClr val="323332"/>
                </a:solidFill>
                <a:latin typeface="Helvetica" pitchFamily="2" charset="0"/>
                <a:sym typeface="Calibri"/>
              </a:rPr>
              <a:t>s</a:t>
            </a:r>
            <a:r>
              <a:rPr lang="en-RU" dirty="0">
                <a:solidFill>
                  <a:srgbClr val="323332"/>
                </a:solidFill>
                <a:latin typeface="Helvetica" pitchFamily="2" charset="0"/>
                <a:sym typeface="Calibri"/>
              </a:rPr>
              <a:t>td::</a:t>
            </a:r>
            <a:r>
              <a:rPr lang="en-RU" dirty="0">
                <a:solidFill>
                  <a:srgbClr val="000080"/>
                </a:solidFill>
                <a:latin typeface="Helvetica" pitchFamily="2" charset="0"/>
                <a:sym typeface="Calibri"/>
              </a:rPr>
              <a:t>vector</a:t>
            </a:r>
            <a:r>
              <a:rPr lang="en-RU" dirty="0">
                <a:solidFill>
                  <a:srgbClr val="323332"/>
                </a:solidFill>
                <a:latin typeface="Helvetica" pitchFamily="2" charset="0"/>
                <a:sym typeface="Calibri"/>
              </a:rPr>
              <a:t>&lt;int&gt;(100)</a:t>
            </a:r>
            <a:r>
              <a:rPr lang="en-RU" dirty="0">
                <a:solidFill>
                  <a:srgbClr val="323332"/>
                </a:solidFill>
                <a:latin typeface="Helvetica" pitchFamily="2" charset="0"/>
                <a:ea typeface="+mj-ea"/>
                <a:cs typeface="+mj-cs"/>
                <a:sym typeface="Calibri"/>
              </a:rPr>
              <a:t>);</a:t>
            </a:r>
            <a:endParaRPr kumimoji="0" lang="en-RU" b="0" i="0" u="none" strike="noStrike" cap="none" spc="0" normalizeH="0" baseline="0" dirty="0">
              <a:ln>
                <a:noFill/>
              </a:ln>
              <a:solidFill>
                <a:srgbClr val="323332"/>
              </a:solidFill>
              <a:effectLst/>
              <a:uFillTx/>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RU" dirty="0">
                <a:solidFill>
                  <a:srgbClr val="323332"/>
                </a:solidFill>
                <a:latin typeface="Helvetica" pitchFamily="2" charset="0"/>
                <a:ea typeface="+mj-ea"/>
                <a:cs typeface="+mj-cs"/>
                <a:sym typeface="Calibri"/>
              </a:rPr>
              <a:t>}</a:t>
            </a:r>
            <a:endParaRPr kumimoji="0" lang="en-RU"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8" name="TextBox 7">
            <a:extLst>
              <a:ext uri="{FF2B5EF4-FFF2-40B4-BE49-F238E27FC236}">
                <a16:creationId xmlns:a16="http://schemas.microsoft.com/office/drawing/2014/main" id="{FC7FFAA4-0C78-EC41-B192-DAB7FF586940}"/>
              </a:ext>
            </a:extLst>
          </p:cNvPr>
          <p:cNvSpPr txBox="1"/>
          <p:nvPr/>
        </p:nvSpPr>
        <p:spPr>
          <a:xfrm>
            <a:off x="6096001" y="2815546"/>
            <a:ext cx="5268776"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rgbClr val="FF0000"/>
                </a:solidFill>
                <a:latin typeface="Helvetica" pitchFamily="2" charset="0"/>
                <a:ea typeface="+mj-ea"/>
                <a:cs typeface="+mj-cs"/>
                <a:sym typeface="Calibri"/>
              </a:rPr>
              <a:t>Two operations: constructor call for creating the temp vector with 100 elements and copy constructor call for initializing the element to pass to the function.</a:t>
            </a:r>
          </a:p>
        </p:txBody>
      </p:sp>
      <p:sp>
        <p:nvSpPr>
          <p:cNvPr id="3" name="TextBox 2">
            <a:extLst>
              <a:ext uri="{FF2B5EF4-FFF2-40B4-BE49-F238E27FC236}">
                <a16:creationId xmlns:a16="http://schemas.microsoft.com/office/drawing/2014/main" id="{B11067FA-DA45-4748-B9D9-CCA6C4C0C5A1}"/>
              </a:ext>
            </a:extLst>
          </p:cNvPr>
          <p:cNvSpPr txBox="1"/>
          <p:nvPr/>
        </p:nvSpPr>
        <p:spPr>
          <a:xfrm>
            <a:off x="1120775" y="1839737"/>
            <a:ext cx="7057379"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sz="2400" dirty="0">
                <a:solidFill>
                  <a:srgbClr val="323332"/>
                </a:solidFill>
                <a:latin typeface="Helvetica" pitchFamily="2" charset="0"/>
                <a:ea typeface="+mj-ea"/>
                <a:cs typeface="+mj-cs"/>
                <a:sym typeface="Calibri"/>
              </a:rPr>
              <a:t>3) Passing a temp object as a non-const argument:</a:t>
            </a:r>
            <a:endParaRPr kumimoji="0" lang="en-RU" sz="24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4" name="TextBox 3">
            <a:extLst>
              <a:ext uri="{FF2B5EF4-FFF2-40B4-BE49-F238E27FC236}">
                <a16:creationId xmlns:a16="http://schemas.microsoft.com/office/drawing/2014/main" id="{B1CC421A-E80B-4D4B-AD60-DA1B42A5F864}"/>
              </a:ext>
            </a:extLst>
          </p:cNvPr>
          <p:cNvSpPr txBox="1"/>
          <p:nvPr/>
        </p:nvSpPr>
        <p:spPr>
          <a:xfrm>
            <a:off x="1120775" y="4711117"/>
            <a:ext cx="1091002"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sz="2000" dirty="0">
                <a:solidFill>
                  <a:srgbClr val="323332"/>
                </a:solidFill>
                <a:latin typeface="Helvetica" pitchFamily="2" charset="0"/>
                <a:ea typeface="+mj-ea"/>
                <a:cs typeface="+mj-cs"/>
                <a:sym typeface="Calibri"/>
              </a:rPr>
              <a:t>Solution:</a:t>
            </a:r>
            <a:endParaRPr kumimoji="0" lang="en-RU" sz="20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5" name="TextBox 4">
            <a:extLst>
              <a:ext uri="{FF2B5EF4-FFF2-40B4-BE49-F238E27FC236}">
                <a16:creationId xmlns:a16="http://schemas.microsoft.com/office/drawing/2014/main" id="{76C4E6DA-2128-8145-9D1B-14CB82197244}"/>
              </a:ext>
            </a:extLst>
          </p:cNvPr>
          <p:cNvSpPr txBox="1"/>
          <p:nvPr/>
        </p:nvSpPr>
        <p:spPr>
          <a:xfrm>
            <a:off x="1126293" y="5206304"/>
            <a:ext cx="1023848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rgbClr val="FF0000"/>
                </a:solidFill>
                <a:latin typeface="Helvetica" pitchFamily="2" charset="0"/>
                <a:sym typeface="Calibri"/>
              </a:rPr>
              <a:t>There is no solution for this problem in C++07. We can’t pass the temp object as a non-</a:t>
            </a:r>
            <a:r>
              <a:rPr lang="en-GB" dirty="0" err="1">
                <a:solidFill>
                  <a:srgbClr val="FF0000"/>
                </a:solidFill>
                <a:latin typeface="Helvetica" pitchFamily="2" charset="0"/>
                <a:sym typeface="Calibri"/>
              </a:rPr>
              <a:t>const</a:t>
            </a:r>
            <a:r>
              <a:rPr lang="en-GB" dirty="0">
                <a:solidFill>
                  <a:srgbClr val="FF0000"/>
                </a:solidFill>
                <a:latin typeface="Helvetica" pitchFamily="2" charset="0"/>
                <a:sym typeface="Calibri"/>
              </a:rPr>
              <a:t> argument without copying it.</a:t>
            </a:r>
          </a:p>
        </p:txBody>
      </p:sp>
    </p:spTree>
    <p:extLst>
      <p:ext uri="{BB962C8B-B14F-4D97-AF65-F5344CB8AC3E}">
        <p14:creationId xmlns:p14="http://schemas.microsoft.com/office/powerpoint/2010/main" val="287722949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Value categories: </a:t>
            </a:r>
            <a:r>
              <a:rPr lang="en-US" b="1" dirty="0" err="1">
                <a:latin typeface="Helvetica" pitchFamily="2" charset="0"/>
              </a:rPr>
              <a:t>r</a:t>
            </a:r>
            <a:r>
              <a:rPr lang="en-US" dirty="0" err="1">
                <a:latin typeface="Helvetica" pitchFamily="2" charset="0"/>
              </a:rPr>
              <a:t>value</a:t>
            </a:r>
            <a:endParaRPr lang="ru-RU" dirty="0">
              <a:latin typeface="Helvetica" pitchFamily="2" charset="0"/>
            </a:endParaRPr>
          </a:p>
        </p:txBody>
      </p:sp>
      <p:sp>
        <p:nvSpPr>
          <p:cNvPr id="2" name="TextBox 1">
            <a:extLst>
              <a:ext uri="{FF2B5EF4-FFF2-40B4-BE49-F238E27FC236}">
                <a16:creationId xmlns:a16="http://schemas.microsoft.com/office/drawing/2014/main" id="{AF9B8B88-1288-1E4F-8511-5AF4C678785C}"/>
              </a:ext>
            </a:extLst>
          </p:cNvPr>
          <p:cNvSpPr txBox="1"/>
          <p:nvPr/>
        </p:nvSpPr>
        <p:spPr>
          <a:xfrm>
            <a:off x="1120775" y="3825267"/>
            <a:ext cx="10250231"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latin typeface="Helvetica" pitchFamily="2" charset="0"/>
              </a:rPr>
              <a:t>An </a:t>
            </a:r>
            <a:r>
              <a:rPr lang="en-GB" b="1" dirty="0" err="1">
                <a:latin typeface="Helvetica" pitchFamily="2" charset="0"/>
              </a:rPr>
              <a:t>r</a:t>
            </a:r>
            <a:r>
              <a:rPr lang="en-GB" dirty="0" err="1">
                <a:latin typeface="Helvetica" pitchFamily="2" charset="0"/>
              </a:rPr>
              <a:t>value</a:t>
            </a:r>
            <a:r>
              <a:rPr lang="en-GB" dirty="0">
                <a:latin typeface="Helvetica" pitchFamily="2" charset="0"/>
              </a:rPr>
              <a:t> expression is either </a:t>
            </a:r>
            <a:r>
              <a:rPr lang="en-GB" b="1" dirty="0" err="1">
                <a:latin typeface="Helvetica" pitchFamily="2" charset="0"/>
              </a:rPr>
              <a:t>pr</a:t>
            </a:r>
            <a:r>
              <a:rPr lang="en-GB" dirty="0" err="1">
                <a:latin typeface="Helvetica" pitchFamily="2" charset="0"/>
              </a:rPr>
              <a:t>value</a:t>
            </a:r>
            <a:r>
              <a:rPr lang="en-GB" dirty="0">
                <a:latin typeface="Helvetica" pitchFamily="2" charset="0"/>
              </a:rPr>
              <a:t> or </a:t>
            </a:r>
            <a:r>
              <a:rPr lang="en-GB" b="1" dirty="0" err="1">
                <a:latin typeface="Helvetica" pitchFamily="2" charset="0"/>
              </a:rPr>
              <a:t>x</a:t>
            </a:r>
            <a:r>
              <a:rPr lang="en-GB" dirty="0" err="1">
                <a:latin typeface="Helvetica" pitchFamily="2" charset="0"/>
              </a:rPr>
              <a:t>value</a:t>
            </a:r>
            <a:r>
              <a:rPr lang="en-GB" dirty="0">
                <a:latin typeface="Helvetica" pitchFamily="2" charset="0"/>
              </a:rPr>
              <a:t>.</a:t>
            </a:r>
            <a:endParaRPr lang="en-GB" b="1" dirty="0">
              <a:latin typeface="Helvetica" pitchFamily="2" charset="0"/>
            </a:endParaRPr>
          </a:p>
          <a:p>
            <a:pPr hangingPunct="0"/>
            <a:endParaRPr lang="en-GB" b="1" dirty="0">
              <a:latin typeface="Helvetica" pitchFamily="2" charset="0"/>
            </a:endParaRPr>
          </a:p>
          <a:p>
            <a:pPr hangingPunct="0"/>
            <a:r>
              <a:rPr lang="en-GB" b="1" dirty="0" err="1">
                <a:latin typeface="Helvetica" pitchFamily="2" charset="0"/>
              </a:rPr>
              <a:t>r</a:t>
            </a:r>
            <a:r>
              <a:rPr lang="en-GB" dirty="0" err="1">
                <a:latin typeface="Helvetica" pitchFamily="2" charset="0"/>
              </a:rPr>
              <a:t>value</a:t>
            </a:r>
            <a:r>
              <a:rPr lang="en-GB" dirty="0">
                <a:latin typeface="Helvetica" pitchFamily="2" charset="0"/>
              </a:rPr>
              <a:t> expressions have the following properties:</a:t>
            </a:r>
          </a:p>
          <a:p>
            <a:pPr marL="285750" indent="-285750" hangingPunct="0">
              <a:buFont typeface="Arial" panose="020B0604020202020204" pitchFamily="34" charset="0"/>
              <a:buChar char="•"/>
            </a:pPr>
            <a:r>
              <a:rPr lang="en-GB" dirty="0">
                <a:latin typeface="Helvetica" pitchFamily="2" charset="0"/>
              </a:rPr>
              <a:t>Address of an </a:t>
            </a:r>
            <a:r>
              <a:rPr lang="en-GB" dirty="0" err="1">
                <a:latin typeface="Helvetica" pitchFamily="2" charset="0"/>
              </a:rPr>
              <a:t>rvalue</a:t>
            </a:r>
            <a:r>
              <a:rPr lang="en-GB" dirty="0">
                <a:latin typeface="Helvetica" pitchFamily="2" charset="0"/>
              </a:rPr>
              <a:t> cannot be taken by built-in address-of operator (</a:t>
            </a:r>
            <a:r>
              <a:rPr lang="en-GB" dirty="0">
                <a:solidFill>
                  <a:srgbClr val="000080"/>
                </a:solidFill>
                <a:latin typeface="Helvetica" pitchFamily="2" charset="0"/>
              </a:rPr>
              <a:t>operator &amp;</a:t>
            </a:r>
            <a:r>
              <a:rPr lang="en-GB" dirty="0">
                <a:latin typeface="Helvetica" pitchFamily="2" charset="0"/>
              </a:rPr>
              <a:t>).</a:t>
            </a:r>
          </a:p>
          <a:p>
            <a:pPr marL="285750" indent="-285750" hangingPunct="0">
              <a:buFont typeface="Arial" panose="020B0604020202020204" pitchFamily="34" charset="0"/>
              <a:buChar char="•"/>
            </a:pPr>
            <a:r>
              <a:rPr lang="en-GB" dirty="0">
                <a:latin typeface="Helvetica" pitchFamily="2" charset="0"/>
              </a:rPr>
              <a:t>Can’t be on the left side of an assignment operator or compound assignment operators.</a:t>
            </a:r>
          </a:p>
          <a:p>
            <a:pPr marL="285750" indent="-285750" hangingPunct="0">
              <a:buFont typeface="Arial" panose="020B0604020202020204" pitchFamily="34" charset="0"/>
              <a:buChar char="•"/>
            </a:pPr>
            <a:r>
              <a:rPr lang="en-GB" dirty="0">
                <a:latin typeface="Helvetica" pitchFamily="2" charset="0"/>
              </a:rPr>
              <a:t>Can be used to initialize a constant </a:t>
            </a:r>
            <a:r>
              <a:rPr lang="en-GB" dirty="0" err="1">
                <a:latin typeface="Helvetica" pitchFamily="2" charset="0"/>
              </a:rPr>
              <a:t>lvalue</a:t>
            </a:r>
            <a:r>
              <a:rPr lang="en-GB" dirty="0">
                <a:latin typeface="Helvetica" pitchFamily="2" charset="0"/>
              </a:rPr>
              <a:t> reference or </a:t>
            </a:r>
            <a:r>
              <a:rPr lang="en-GB" dirty="0" err="1">
                <a:latin typeface="Helvetica" pitchFamily="2" charset="0"/>
              </a:rPr>
              <a:t>rvalue</a:t>
            </a:r>
            <a:r>
              <a:rPr lang="en-GB" dirty="0">
                <a:latin typeface="Helvetica" pitchFamily="2" charset="0"/>
              </a:rPr>
              <a:t> reference, while the lifetime of the object is extended to the lifetime of the reference (until the scope of the reference ends).</a:t>
            </a:r>
          </a:p>
          <a:p>
            <a:pPr marL="285750" indent="-285750" hangingPunct="0">
              <a:buFont typeface="Arial" panose="020B0604020202020204" pitchFamily="34" charset="0"/>
              <a:buChar char="•"/>
            </a:pPr>
            <a:r>
              <a:rPr lang="en-GB" dirty="0">
                <a:solidFill>
                  <a:schemeClr val="accent4"/>
                </a:solidFill>
                <a:latin typeface="Helvetica" pitchFamily="2" charset="0"/>
              </a:rPr>
              <a:t>When used as a function argument and when two overloads of the function are available, one taking </a:t>
            </a:r>
            <a:r>
              <a:rPr lang="en-GB" dirty="0" err="1">
                <a:solidFill>
                  <a:schemeClr val="accent4"/>
                </a:solidFill>
                <a:latin typeface="Helvetica" pitchFamily="2" charset="0"/>
              </a:rPr>
              <a:t>rvalue</a:t>
            </a:r>
            <a:r>
              <a:rPr lang="en-GB" dirty="0">
                <a:solidFill>
                  <a:schemeClr val="accent4"/>
                </a:solidFill>
                <a:latin typeface="Helvetica" pitchFamily="2" charset="0"/>
              </a:rPr>
              <a:t> reference parameter and the other taking </a:t>
            </a:r>
            <a:r>
              <a:rPr lang="en-GB" dirty="0" err="1">
                <a:solidFill>
                  <a:schemeClr val="accent4"/>
                </a:solidFill>
                <a:latin typeface="Helvetica" pitchFamily="2" charset="0"/>
              </a:rPr>
              <a:t>lvalue</a:t>
            </a:r>
            <a:r>
              <a:rPr lang="en-GB" dirty="0">
                <a:solidFill>
                  <a:schemeClr val="accent4"/>
                </a:solidFill>
                <a:latin typeface="Helvetica" pitchFamily="2" charset="0"/>
              </a:rPr>
              <a:t> reference to </a:t>
            </a:r>
            <a:r>
              <a:rPr lang="en-GB" dirty="0" err="1">
                <a:solidFill>
                  <a:schemeClr val="accent4"/>
                </a:solidFill>
                <a:latin typeface="Helvetica" pitchFamily="2" charset="0"/>
              </a:rPr>
              <a:t>const</a:t>
            </a:r>
            <a:r>
              <a:rPr lang="en-GB" dirty="0">
                <a:solidFill>
                  <a:schemeClr val="accent4"/>
                </a:solidFill>
                <a:latin typeface="Helvetica" pitchFamily="2" charset="0"/>
              </a:rPr>
              <a:t> parameter, an </a:t>
            </a:r>
            <a:r>
              <a:rPr lang="en-GB" dirty="0" err="1">
                <a:solidFill>
                  <a:schemeClr val="accent4"/>
                </a:solidFill>
                <a:latin typeface="Helvetica" pitchFamily="2" charset="0"/>
              </a:rPr>
              <a:t>rvalue</a:t>
            </a:r>
            <a:r>
              <a:rPr lang="en-GB" dirty="0">
                <a:solidFill>
                  <a:schemeClr val="accent4"/>
                </a:solidFill>
                <a:latin typeface="Helvetica" pitchFamily="2" charset="0"/>
              </a:rPr>
              <a:t> binds to the </a:t>
            </a:r>
            <a:r>
              <a:rPr lang="en-GB" dirty="0" err="1">
                <a:solidFill>
                  <a:schemeClr val="accent4"/>
                </a:solidFill>
                <a:latin typeface="Helvetica" pitchFamily="2" charset="0"/>
              </a:rPr>
              <a:t>rvalue</a:t>
            </a:r>
            <a:r>
              <a:rPr lang="en-GB" dirty="0">
                <a:solidFill>
                  <a:schemeClr val="accent4"/>
                </a:solidFill>
                <a:latin typeface="Helvetica" pitchFamily="2" charset="0"/>
              </a:rPr>
              <a:t> reference overload.</a:t>
            </a:r>
          </a:p>
        </p:txBody>
      </p:sp>
      <p:sp>
        <p:nvSpPr>
          <p:cNvPr id="11" name="Rectangle 10">
            <a:extLst>
              <a:ext uri="{FF2B5EF4-FFF2-40B4-BE49-F238E27FC236}">
                <a16:creationId xmlns:a16="http://schemas.microsoft.com/office/drawing/2014/main" id="{127B85A1-3F9D-EC47-93F9-6933512F3E4A}"/>
              </a:ext>
            </a:extLst>
          </p:cNvPr>
          <p:cNvSpPr/>
          <p:nvPr/>
        </p:nvSpPr>
        <p:spPr>
          <a:xfrm>
            <a:off x="4191797" y="3234439"/>
            <a:ext cx="3504101" cy="307777"/>
          </a:xfrm>
          <a:prstGeom prst="rect">
            <a:avLst/>
          </a:prstGeom>
        </p:spPr>
        <p:txBody>
          <a:bodyPr wrap="none">
            <a:spAutoFit/>
          </a:bodyPr>
          <a:lstStyle/>
          <a:p>
            <a:pPr hangingPunct="0"/>
            <a:r>
              <a:rPr lang="en-GB" sz="1400" dirty="0">
                <a:solidFill>
                  <a:schemeClr val="accent6"/>
                </a:solidFill>
                <a:latin typeface="Helvetica" pitchFamily="2" charset="0"/>
                <a:sym typeface="Calibri"/>
              </a:rPr>
              <a:t>P</a:t>
            </a:r>
            <a:r>
              <a:rPr lang="en-RU" sz="1400" dirty="0">
                <a:solidFill>
                  <a:schemeClr val="accent6"/>
                </a:solidFill>
                <a:latin typeface="Helvetica" pitchFamily="2" charset="0"/>
                <a:sym typeface="Calibri"/>
              </a:rPr>
              <a:t>ic.37: value categories in C++11 (</a:t>
            </a:r>
            <a:r>
              <a:rPr lang="en-US" sz="1400" dirty="0" err="1">
                <a:solidFill>
                  <a:schemeClr val="accent6"/>
                </a:solidFill>
                <a:latin typeface="Helvetica" pitchFamily="2" charset="0"/>
                <a:sym typeface="Calibri"/>
              </a:rPr>
              <a:t>rvalue</a:t>
            </a:r>
            <a:r>
              <a:rPr lang="en-RU" sz="1400" dirty="0">
                <a:solidFill>
                  <a:schemeClr val="accent6"/>
                </a:solidFill>
                <a:latin typeface="Helvetica" pitchFamily="2" charset="0"/>
                <a:sym typeface="Calibri"/>
              </a:rPr>
              <a:t>)</a:t>
            </a:r>
          </a:p>
        </p:txBody>
      </p:sp>
      <p:pic>
        <p:nvPicPr>
          <p:cNvPr id="4" name="Picture 3">
            <a:extLst>
              <a:ext uri="{FF2B5EF4-FFF2-40B4-BE49-F238E27FC236}">
                <a16:creationId xmlns:a16="http://schemas.microsoft.com/office/drawing/2014/main" id="{1FF05D99-4189-864E-8E2E-B34BD6E64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1344" y="1462456"/>
            <a:ext cx="6585155" cy="1683493"/>
          </a:xfrm>
          <a:prstGeom prst="rect">
            <a:avLst/>
          </a:prstGeom>
        </p:spPr>
      </p:pic>
    </p:spTree>
    <p:extLst>
      <p:ext uri="{BB962C8B-B14F-4D97-AF65-F5344CB8AC3E}">
        <p14:creationId xmlns:p14="http://schemas.microsoft.com/office/powerpoint/2010/main" val="1220402215"/>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Value categories: </a:t>
            </a:r>
            <a:r>
              <a:rPr lang="en-US" b="1" dirty="0" err="1">
                <a:latin typeface="Helvetica" pitchFamily="2" charset="0"/>
              </a:rPr>
              <a:t>r</a:t>
            </a:r>
            <a:r>
              <a:rPr lang="en-US" dirty="0" err="1">
                <a:latin typeface="Helvetica" pitchFamily="2" charset="0"/>
              </a:rPr>
              <a:t>value</a:t>
            </a:r>
            <a:r>
              <a:rPr lang="en-US" dirty="0">
                <a:latin typeface="Helvetica" pitchFamily="2" charset="0"/>
              </a:rPr>
              <a:t> (demo)</a:t>
            </a:r>
            <a:endParaRPr lang="ru-RU" dirty="0">
              <a:latin typeface="Helvetica" pitchFamily="2" charset="0"/>
            </a:endParaRPr>
          </a:p>
        </p:txBody>
      </p:sp>
      <p:pic>
        <p:nvPicPr>
          <p:cNvPr id="5" name="Picture 4">
            <a:extLst>
              <a:ext uri="{FF2B5EF4-FFF2-40B4-BE49-F238E27FC236}">
                <a16:creationId xmlns:a16="http://schemas.microsoft.com/office/drawing/2014/main" id="{0E4EEBDE-3D4B-2B49-8297-4618DADFAB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1822" y="1701392"/>
            <a:ext cx="9508356" cy="3806375"/>
          </a:xfrm>
          <a:prstGeom prst="rect">
            <a:avLst/>
          </a:prstGeom>
        </p:spPr>
      </p:pic>
      <p:sp>
        <p:nvSpPr>
          <p:cNvPr id="8" name="Rectangle 7">
            <a:extLst>
              <a:ext uri="{FF2B5EF4-FFF2-40B4-BE49-F238E27FC236}">
                <a16:creationId xmlns:a16="http://schemas.microsoft.com/office/drawing/2014/main" id="{8703425B-2CC8-0748-BE39-2E039FD744E8}"/>
              </a:ext>
            </a:extLst>
          </p:cNvPr>
          <p:cNvSpPr/>
          <p:nvPr/>
        </p:nvSpPr>
        <p:spPr>
          <a:xfrm>
            <a:off x="4369537" y="5603303"/>
            <a:ext cx="3179075" cy="307777"/>
          </a:xfrm>
          <a:prstGeom prst="rect">
            <a:avLst/>
          </a:prstGeom>
        </p:spPr>
        <p:txBody>
          <a:bodyPr wrap="none">
            <a:spAutoFit/>
          </a:bodyPr>
          <a:lstStyle/>
          <a:p>
            <a:pPr hangingPunct="0"/>
            <a:r>
              <a:rPr lang="en-GB" sz="1400" dirty="0">
                <a:solidFill>
                  <a:schemeClr val="accent6"/>
                </a:solidFill>
                <a:latin typeface="Helvetica" pitchFamily="2" charset="0"/>
                <a:sym typeface="Calibri"/>
              </a:rPr>
              <a:t>P</a:t>
            </a:r>
            <a:r>
              <a:rPr lang="en-RU" sz="1400" dirty="0">
                <a:solidFill>
                  <a:schemeClr val="accent6"/>
                </a:solidFill>
                <a:latin typeface="Helvetica" pitchFamily="2" charset="0"/>
                <a:sym typeface="Calibri"/>
              </a:rPr>
              <a:t>ic.38: overload resolution for rvalues</a:t>
            </a:r>
          </a:p>
        </p:txBody>
      </p:sp>
    </p:spTree>
    <p:extLst>
      <p:ext uri="{BB962C8B-B14F-4D97-AF65-F5344CB8AC3E}">
        <p14:creationId xmlns:p14="http://schemas.microsoft.com/office/powerpoint/2010/main" val="3321088350"/>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Value categories: </a:t>
            </a:r>
            <a:r>
              <a:rPr lang="en-US" b="1" dirty="0" err="1">
                <a:latin typeface="Helvetica" pitchFamily="2" charset="0"/>
              </a:rPr>
              <a:t>l</a:t>
            </a:r>
            <a:r>
              <a:rPr lang="en-US" dirty="0" err="1">
                <a:latin typeface="Helvetica" pitchFamily="2" charset="0"/>
              </a:rPr>
              <a:t>value</a:t>
            </a:r>
            <a:endParaRPr lang="ru-RU" dirty="0">
              <a:latin typeface="Helvetica" pitchFamily="2" charset="0"/>
            </a:endParaRPr>
          </a:p>
        </p:txBody>
      </p:sp>
      <p:sp>
        <p:nvSpPr>
          <p:cNvPr id="2" name="TextBox 1">
            <a:extLst>
              <a:ext uri="{FF2B5EF4-FFF2-40B4-BE49-F238E27FC236}">
                <a16:creationId xmlns:a16="http://schemas.microsoft.com/office/drawing/2014/main" id="{AF9B8B88-1288-1E4F-8511-5AF4C678785C}"/>
              </a:ext>
            </a:extLst>
          </p:cNvPr>
          <p:cNvSpPr txBox="1"/>
          <p:nvPr/>
        </p:nvSpPr>
        <p:spPr>
          <a:xfrm>
            <a:off x="1120775" y="4417078"/>
            <a:ext cx="10250232"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b="1" dirty="0" err="1">
                <a:latin typeface="Helvetica" pitchFamily="2" charset="0"/>
              </a:rPr>
              <a:t>l</a:t>
            </a:r>
            <a:r>
              <a:rPr lang="en-GB" dirty="0" err="1">
                <a:latin typeface="Helvetica" pitchFamily="2" charset="0"/>
              </a:rPr>
              <a:t>value</a:t>
            </a:r>
            <a:r>
              <a:rPr lang="en-GB" dirty="0">
                <a:latin typeface="Helvetica" pitchFamily="2" charset="0"/>
              </a:rPr>
              <a:t> expressions have the following properties:</a:t>
            </a:r>
          </a:p>
          <a:p>
            <a:pPr marL="285750" indent="-285750" hangingPunct="0">
              <a:buFont typeface="Arial" panose="020B0604020202020204" pitchFamily="34" charset="0"/>
              <a:buChar char="•"/>
            </a:pPr>
            <a:r>
              <a:rPr lang="en-GB" dirty="0">
                <a:latin typeface="Helvetica" pitchFamily="2" charset="0"/>
              </a:rPr>
              <a:t>All </a:t>
            </a:r>
            <a:r>
              <a:rPr lang="en-GB" dirty="0" err="1">
                <a:latin typeface="Helvetica" pitchFamily="2" charset="0"/>
              </a:rPr>
              <a:t>glvalue</a:t>
            </a:r>
            <a:r>
              <a:rPr lang="en-GB" dirty="0">
                <a:latin typeface="Helvetica" pitchFamily="2" charset="0"/>
              </a:rPr>
              <a:t> properties.</a:t>
            </a:r>
          </a:p>
          <a:p>
            <a:pPr marL="285750" indent="-285750" hangingPunct="0">
              <a:buFont typeface="Arial" panose="020B0604020202020204" pitchFamily="34" charset="0"/>
              <a:buChar char="•"/>
            </a:pPr>
            <a:r>
              <a:rPr lang="en-GB" dirty="0">
                <a:latin typeface="Helvetica" pitchFamily="2" charset="0"/>
              </a:rPr>
              <a:t>You can take the address (using the built-in address-of operator)</a:t>
            </a:r>
          </a:p>
          <a:p>
            <a:pPr marL="285750" indent="-285750" hangingPunct="0">
              <a:buFont typeface="Arial" panose="020B0604020202020204" pitchFamily="34" charset="0"/>
              <a:buChar char="•"/>
            </a:pPr>
            <a:r>
              <a:rPr lang="en-GB" dirty="0">
                <a:latin typeface="Helvetica" pitchFamily="2" charset="0"/>
              </a:rPr>
              <a:t>Modifiable </a:t>
            </a:r>
            <a:r>
              <a:rPr lang="en-GB" dirty="0" err="1">
                <a:latin typeface="Helvetica" pitchFamily="2" charset="0"/>
              </a:rPr>
              <a:t>lvalues</a:t>
            </a:r>
            <a:r>
              <a:rPr lang="en-GB" dirty="0">
                <a:latin typeface="Helvetica" pitchFamily="2" charset="0"/>
              </a:rPr>
              <a:t> ​​can appear on the left side of an assignment operator or compound assignment operator.</a:t>
            </a:r>
          </a:p>
          <a:p>
            <a:pPr marL="285750" indent="-285750" hangingPunct="0">
              <a:buFont typeface="Arial" panose="020B0604020202020204" pitchFamily="34" charset="0"/>
              <a:buChar char="•"/>
            </a:pPr>
            <a:r>
              <a:rPr lang="en-GB" dirty="0">
                <a:latin typeface="Helvetica" pitchFamily="2" charset="0"/>
              </a:rPr>
              <a:t>Can be used to initialize an </a:t>
            </a:r>
            <a:r>
              <a:rPr lang="en-GB" dirty="0" err="1">
                <a:latin typeface="Helvetica" pitchFamily="2" charset="0"/>
              </a:rPr>
              <a:t>lvalue</a:t>
            </a:r>
            <a:r>
              <a:rPr lang="en-GB" dirty="0">
                <a:latin typeface="Helvetica" pitchFamily="2" charset="0"/>
              </a:rPr>
              <a:t> reference (both constant and non-constant).</a:t>
            </a:r>
          </a:p>
        </p:txBody>
      </p:sp>
      <p:sp>
        <p:nvSpPr>
          <p:cNvPr id="11" name="Rectangle 10">
            <a:extLst>
              <a:ext uri="{FF2B5EF4-FFF2-40B4-BE49-F238E27FC236}">
                <a16:creationId xmlns:a16="http://schemas.microsoft.com/office/drawing/2014/main" id="{127B85A1-3F9D-EC47-93F9-6933512F3E4A}"/>
              </a:ext>
            </a:extLst>
          </p:cNvPr>
          <p:cNvSpPr/>
          <p:nvPr/>
        </p:nvSpPr>
        <p:spPr>
          <a:xfrm>
            <a:off x="4337674" y="3623791"/>
            <a:ext cx="3516651" cy="307777"/>
          </a:xfrm>
          <a:prstGeom prst="rect">
            <a:avLst/>
          </a:prstGeom>
        </p:spPr>
        <p:txBody>
          <a:bodyPr wrap="square">
            <a:spAutoFit/>
          </a:bodyPr>
          <a:lstStyle/>
          <a:p>
            <a:pPr hangingPunct="0"/>
            <a:r>
              <a:rPr lang="en-GB" sz="1400" dirty="0">
                <a:solidFill>
                  <a:schemeClr val="accent6"/>
                </a:solidFill>
                <a:latin typeface="Helvetica" pitchFamily="2" charset="0"/>
                <a:sym typeface="Calibri"/>
              </a:rPr>
              <a:t>P</a:t>
            </a:r>
            <a:r>
              <a:rPr lang="en-RU" sz="1400" dirty="0">
                <a:solidFill>
                  <a:schemeClr val="accent6"/>
                </a:solidFill>
                <a:latin typeface="Helvetica" pitchFamily="2" charset="0"/>
                <a:sym typeface="Calibri"/>
              </a:rPr>
              <a:t>ic.39: value categories in C++11 (lvalue)</a:t>
            </a:r>
          </a:p>
        </p:txBody>
      </p:sp>
      <p:pic>
        <p:nvPicPr>
          <p:cNvPr id="5" name="Picture 4">
            <a:extLst>
              <a:ext uri="{FF2B5EF4-FFF2-40B4-BE49-F238E27FC236}">
                <a16:creationId xmlns:a16="http://schemas.microsoft.com/office/drawing/2014/main" id="{2EE30427-9CE7-9748-9D26-6A7151141B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78239" y="1413091"/>
            <a:ext cx="8235521" cy="2234532"/>
          </a:xfrm>
          <a:prstGeom prst="rect">
            <a:avLst/>
          </a:prstGeom>
        </p:spPr>
      </p:pic>
    </p:spTree>
    <p:extLst>
      <p:ext uri="{BB962C8B-B14F-4D97-AF65-F5344CB8AC3E}">
        <p14:creationId xmlns:p14="http://schemas.microsoft.com/office/powerpoint/2010/main" val="2756194458"/>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Value categories: </a:t>
            </a:r>
            <a:r>
              <a:rPr lang="en-US" b="1" dirty="0" err="1">
                <a:latin typeface="Helvetica" pitchFamily="2" charset="0"/>
              </a:rPr>
              <a:t>l</a:t>
            </a:r>
            <a:r>
              <a:rPr lang="en-US" dirty="0" err="1">
                <a:latin typeface="Helvetica" pitchFamily="2" charset="0"/>
              </a:rPr>
              <a:t>value</a:t>
            </a:r>
            <a:r>
              <a:rPr lang="en-US" dirty="0">
                <a:latin typeface="Helvetica" pitchFamily="2" charset="0"/>
              </a:rPr>
              <a:t> (examples)</a:t>
            </a:r>
            <a:endParaRPr lang="ru-RU" dirty="0">
              <a:latin typeface="Helvetica" pitchFamily="2" charset="0"/>
            </a:endParaRPr>
          </a:p>
        </p:txBody>
      </p:sp>
      <p:pic>
        <p:nvPicPr>
          <p:cNvPr id="4" name="Picture 3">
            <a:extLst>
              <a:ext uri="{FF2B5EF4-FFF2-40B4-BE49-F238E27FC236}">
                <a16:creationId xmlns:a16="http://schemas.microsoft.com/office/drawing/2014/main" id="{16A6F3BA-8F8F-6B45-B7C1-E6E3244570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576" y="1357746"/>
            <a:ext cx="10292848" cy="4923089"/>
          </a:xfrm>
          <a:prstGeom prst="rect">
            <a:avLst/>
          </a:prstGeom>
        </p:spPr>
      </p:pic>
      <p:sp>
        <p:nvSpPr>
          <p:cNvPr id="10" name="Rectangle 9">
            <a:extLst>
              <a:ext uri="{FF2B5EF4-FFF2-40B4-BE49-F238E27FC236}">
                <a16:creationId xmlns:a16="http://schemas.microsoft.com/office/drawing/2014/main" id="{CDC33F23-FC3C-704A-ACC8-F11BA996603F}"/>
              </a:ext>
            </a:extLst>
          </p:cNvPr>
          <p:cNvSpPr/>
          <p:nvPr/>
        </p:nvSpPr>
        <p:spPr>
          <a:xfrm>
            <a:off x="4475619" y="6277576"/>
            <a:ext cx="3240762" cy="307777"/>
          </a:xfrm>
          <a:prstGeom prst="rect">
            <a:avLst/>
          </a:prstGeom>
        </p:spPr>
        <p:txBody>
          <a:bodyPr wrap="square">
            <a:spAutoFit/>
          </a:bodyPr>
          <a:lstStyle/>
          <a:p>
            <a:pPr hangingPunct="0"/>
            <a:r>
              <a:rPr lang="en-GB" sz="1400" dirty="0">
                <a:solidFill>
                  <a:schemeClr val="accent6"/>
                </a:solidFill>
                <a:latin typeface="Helvetica" pitchFamily="2" charset="0"/>
                <a:sym typeface="Calibri"/>
              </a:rPr>
              <a:t>P</a:t>
            </a:r>
            <a:r>
              <a:rPr lang="en-RU" sz="1400" dirty="0">
                <a:solidFill>
                  <a:schemeClr val="accent6"/>
                </a:solidFill>
                <a:latin typeface="Helvetica" pitchFamily="2" charset="0"/>
                <a:sym typeface="Calibri"/>
              </a:rPr>
              <a:t>ic.40: lvalue expressions (examples)</a:t>
            </a:r>
          </a:p>
        </p:txBody>
      </p:sp>
    </p:spTree>
    <p:extLst>
      <p:ext uri="{BB962C8B-B14F-4D97-AF65-F5344CB8AC3E}">
        <p14:creationId xmlns:p14="http://schemas.microsoft.com/office/powerpoint/2010/main" val="237765517"/>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Value categories: </a:t>
            </a:r>
            <a:r>
              <a:rPr lang="en-US" b="1" dirty="0" err="1">
                <a:latin typeface="Helvetica" pitchFamily="2" charset="0"/>
              </a:rPr>
              <a:t>pr</a:t>
            </a:r>
            <a:r>
              <a:rPr lang="en-US" dirty="0" err="1">
                <a:latin typeface="Helvetica" pitchFamily="2" charset="0"/>
              </a:rPr>
              <a:t>value</a:t>
            </a:r>
            <a:r>
              <a:rPr lang="en-US" dirty="0">
                <a:latin typeface="Helvetica" pitchFamily="2" charset="0"/>
              </a:rPr>
              <a:t> </a:t>
            </a:r>
            <a:endParaRPr lang="ru-RU" dirty="0">
              <a:latin typeface="Helvetica" pitchFamily="2" charset="0"/>
            </a:endParaRPr>
          </a:p>
        </p:txBody>
      </p:sp>
      <p:sp>
        <p:nvSpPr>
          <p:cNvPr id="2" name="TextBox 1">
            <a:extLst>
              <a:ext uri="{FF2B5EF4-FFF2-40B4-BE49-F238E27FC236}">
                <a16:creationId xmlns:a16="http://schemas.microsoft.com/office/drawing/2014/main" id="{AF9B8B88-1288-1E4F-8511-5AF4C678785C}"/>
              </a:ext>
            </a:extLst>
          </p:cNvPr>
          <p:cNvSpPr txBox="1"/>
          <p:nvPr/>
        </p:nvSpPr>
        <p:spPr>
          <a:xfrm>
            <a:off x="1120775" y="4484987"/>
            <a:ext cx="10250231"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b="1" dirty="0" err="1">
                <a:latin typeface="Helvetica" pitchFamily="2" charset="0"/>
              </a:rPr>
              <a:t>pr</a:t>
            </a:r>
            <a:r>
              <a:rPr lang="en-GB" dirty="0" err="1">
                <a:latin typeface="Helvetica" pitchFamily="2" charset="0"/>
              </a:rPr>
              <a:t>value</a:t>
            </a:r>
            <a:r>
              <a:rPr lang="en-GB" dirty="0">
                <a:latin typeface="Helvetica" pitchFamily="2" charset="0"/>
              </a:rPr>
              <a:t> expressions have the following properties:</a:t>
            </a:r>
          </a:p>
          <a:p>
            <a:pPr marL="285750" indent="-285750" hangingPunct="0">
              <a:buFont typeface="Arial" panose="020B0604020202020204" pitchFamily="34" charset="0"/>
              <a:buChar char="•"/>
            </a:pPr>
            <a:r>
              <a:rPr lang="en-GB" dirty="0">
                <a:latin typeface="Helvetica" pitchFamily="2" charset="0"/>
              </a:rPr>
              <a:t>All </a:t>
            </a:r>
            <a:r>
              <a:rPr lang="en-GB" dirty="0" err="1">
                <a:latin typeface="Helvetica" pitchFamily="2" charset="0"/>
              </a:rPr>
              <a:t>rvalue</a:t>
            </a:r>
            <a:r>
              <a:rPr lang="en-GB" dirty="0">
                <a:latin typeface="Helvetica" pitchFamily="2" charset="0"/>
              </a:rPr>
              <a:t> properties.</a:t>
            </a:r>
          </a:p>
          <a:p>
            <a:pPr marL="285750" indent="-285750" hangingPunct="0">
              <a:buFont typeface="Arial" panose="020B0604020202020204" pitchFamily="34" charset="0"/>
              <a:buChar char="•"/>
            </a:pPr>
            <a:r>
              <a:rPr lang="en-GB" dirty="0">
                <a:latin typeface="Helvetica" pitchFamily="2" charset="0"/>
              </a:rPr>
              <a:t>Cannot be polymorphic: the static and dynamic types of the expression are always the same.</a:t>
            </a:r>
          </a:p>
          <a:p>
            <a:pPr marL="285750" indent="-285750" hangingPunct="0">
              <a:buFont typeface="Arial" panose="020B0604020202020204" pitchFamily="34" charset="0"/>
              <a:buChar char="•"/>
            </a:pPr>
            <a:r>
              <a:rPr lang="en-GB" dirty="0">
                <a:latin typeface="Helvetica" pitchFamily="2" charset="0"/>
              </a:rPr>
              <a:t>Cannot be </a:t>
            </a:r>
            <a:r>
              <a:rPr lang="en-GB" dirty="0" err="1">
                <a:latin typeface="Helvetica" pitchFamily="2" charset="0"/>
              </a:rPr>
              <a:t>const</a:t>
            </a:r>
            <a:r>
              <a:rPr lang="en-GB" dirty="0">
                <a:latin typeface="Helvetica" pitchFamily="2" charset="0"/>
              </a:rPr>
              <a:t>-qualified.</a:t>
            </a:r>
          </a:p>
          <a:p>
            <a:pPr marL="285750" indent="-285750" hangingPunct="0">
              <a:buFont typeface="Arial" panose="020B0604020202020204" pitchFamily="34" charset="0"/>
              <a:buChar char="•"/>
            </a:pPr>
            <a:r>
              <a:rPr lang="en-GB" dirty="0">
                <a:latin typeface="Helvetica" pitchFamily="2" charset="0"/>
              </a:rPr>
              <a:t>Cannot be of an incomplete type (except for the void type).</a:t>
            </a:r>
          </a:p>
          <a:p>
            <a:pPr marL="285750" indent="-285750" hangingPunct="0">
              <a:buFont typeface="Arial" panose="020B0604020202020204" pitchFamily="34" charset="0"/>
              <a:buChar char="•"/>
            </a:pPr>
            <a:r>
              <a:rPr lang="en-GB" dirty="0">
                <a:latin typeface="Helvetica" pitchFamily="2" charset="0"/>
              </a:rPr>
              <a:t>Cannot be of an abstract type or an array of elements of an abstract type.</a:t>
            </a:r>
          </a:p>
        </p:txBody>
      </p:sp>
      <p:sp>
        <p:nvSpPr>
          <p:cNvPr id="11" name="Rectangle 10">
            <a:extLst>
              <a:ext uri="{FF2B5EF4-FFF2-40B4-BE49-F238E27FC236}">
                <a16:creationId xmlns:a16="http://schemas.microsoft.com/office/drawing/2014/main" id="{127B85A1-3F9D-EC47-93F9-6933512F3E4A}"/>
              </a:ext>
            </a:extLst>
          </p:cNvPr>
          <p:cNvSpPr/>
          <p:nvPr/>
        </p:nvSpPr>
        <p:spPr>
          <a:xfrm>
            <a:off x="4182178" y="3812980"/>
            <a:ext cx="3603487" cy="307777"/>
          </a:xfrm>
          <a:prstGeom prst="rect">
            <a:avLst/>
          </a:prstGeom>
        </p:spPr>
        <p:txBody>
          <a:bodyPr wrap="none">
            <a:spAutoFit/>
          </a:bodyPr>
          <a:lstStyle/>
          <a:p>
            <a:pPr hangingPunct="0"/>
            <a:r>
              <a:rPr lang="en-GB" sz="1400" dirty="0">
                <a:solidFill>
                  <a:schemeClr val="accent6"/>
                </a:solidFill>
                <a:latin typeface="Helvetica" pitchFamily="2" charset="0"/>
                <a:sym typeface="Calibri"/>
              </a:rPr>
              <a:t>P</a:t>
            </a:r>
            <a:r>
              <a:rPr lang="en-RU" sz="1400" dirty="0">
                <a:solidFill>
                  <a:schemeClr val="accent6"/>
                </a:solidFill>
                <a:latin typeface="Helvetica" pitchFamily="2" charset="0"/>
                <a:sym typeface="Calibri"/>
              </a:rPr>
              <a:t>ic.41: value categories in C++11 (prvalue)</a:t>
            </a:r>
          </a:p>
        </p:txBody>
      </p:sp>
      <p:pic>
        <p:nvPicPr>
          <p:cNvPr id="4" name="Picture 3">
            <a:extLst>
              <a:ext uri="{FF2B5EF4-FFF2-40B4-BE49-F238E27FC236}">
                <a16:creationId xmlns:a16="http://schemas.microsoft.com/office/drawing/2014/main" id="{EE759D0E-95F4-3B44-9328-0110A1A3F4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71102" y="1634666"/>
            <a:ext cx="7849796" cy="2121863"/>
          </a:xfrm>
          <a:prstGeom prst="rect">
            <a:avLst/>
          </a:prstGeom>
        </p:spPr>
      </p:pic>
    </p:spTree>
    <p:extLst>
      <p:ext uri="{BB962C8B-B14F-4D97-AF65-F5344CB8AC3E}">
        <p14:creationId xmlns:p14="http://schemas.microsoft.com/office/powerpoint/2010/main" val="3619892"/>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Value categories: </a:t>
            </a:r>
            <a:r>
              <a:rPr lang="en-US" b="1" dirty="0" err="1">
                <a:latin typeface="Helvetica" pitchFamily="2" charset="0"/>
              </a:rPr>
              <a:t>pr</a:t>
            </a:r>
            <a:r>
              <a:rPr lang="en-US" dirty="0" err="1">
                <a:latin typeface="Helvetica" pitchFamily="2" charset="0"/>
              </a:rPr>
              <a:t>value</a:t>
            </a:r>
            <a:r>
              <a:rPr lang="en-US" dirty="0">
                <a:latin typeface="Helvetica" pitchFamily="2" charset="0"/>
              </a:rPr>
              <a:t> (examples)</a:t>
            </a:r>
            <a:endParaRPr lang="ru-RU" dirty="0">
              <a:latin typeface="Helvetica" pitchFamily="2" charset="0"/>
            </a:endParaRPr>
          </a:p>
        </p:txBody>
      </p:sp>
      <p:sp>
        <p:nvSpPr>
          <p:cNvPr id="10" name="Rectangle 9">
            <a:extLst>
              <a:ext uri="{FF2B5EF4-FFF2-40B4-BE49-F238E27FC236}">
                <a16:creationId xmlns:a16="http://schemas.microsoft.com/office/drawing/2014/main" id="{CDC33F23-FC3C-704A-ACC8-F11BA996603F}"/>
              </a:ext>
            </a:extLst>
          </p:cNvPr>
          <p:cNvSpPr/>
          <p:nvPr/>
        </p:nvSpPr>
        <p:spPr>
          <a:xfrm>
            <a:off x="4419900" y="6194730"/>
            <a:ext cx="3352199" cy="307777"/>
          </a:xfrm>
          <a:prstGeom prst="rect">
            <a:avLst/>
          </a:prstGeom>
        </p:spPr>
        <p:txBody>
          <a:bodyPr wrap="square">
            <a:spAutoFit/>
          </a:bodyPr>
          <a:lstStyle/>
          <a:p>
            <a:pPr hangingPunct="0"/>
            <a:r>
              <a:rPr lang="en-GB" sz="1400" dirty="0">
                <a:solidFill>
                  <a:schemeClr val="accent6"/>
                </a:solidFill>
                <a:latin typeface="Helvetica" pitchFamily="2" charset="0"/>
                <a:sym typeface="Calibri"/>
              </a:rPr>
              <a:t>P</a:t>
            </a:r>
            <a:r>
              <a:rPr lang="en-RU" sz="1400" dirty="0">
                <a:solidFill>
                  <a:schemeClr val="accent6"/>
                </a:solidFill>
                <a:latin typeface="Helvetica" pitchFamily="2" charset="0"/>
                <a:sym typeface="Calibri"/>
              </a:rPr>
              <a:t>ic.42: prvalue expressions (examples)</a:t>
            </a:r>
          </a:p>
        </p:txBody>
      </p:sp>
      <p:pic>
        <p:nvPicPr>
          <p:cNvPr id="3" name="Picture 2">
            <a:extLst>
              <a:ext uri="{FF2B5EF4-FFF2-40B4-BE49-F238E27FC236}">
                <a16:creationId xmlns:a16="http://schemas.microsoft.com/office/drawing/2014/main" id="{D9AC9196-39D4-7740-A29B-E9D6D2F924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949" y="1285496"/>
            <a:ext cx="9848100" cy="4909234"/>
          </a:xfrm>
          <a:prstGeom prst="rect">
            <a:avLst/>
          </a:prstGeom>
        </p:spPr>
      </p:pic>
    </p:spTree>
    <p:extLst>
      <p:ext uri="{BB962C8B-B14F-4D97-AF65-F5344CB8AC3E}">
        <p14:creationId xmlns:p14="http://schemas.microsoft.com/office/powerpoint/2010/main" val="2979608688"/>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Value categories: </a:t>
            </a:r>
            <a:r>
              <a:rPr lang="en-US" b="1" dirty="0" err="1">
                <a:latin typeface="Helvetica" pitchFamily="2" charset="0"/>
              </a:rPr>
              <a:t>x</a:t>
            </a:r>
            <a:r>
              <a:rPr lang="en-US" dirty="0" err="1">
                <a:latin typeface="Helvetica" pitchFamily="2" charset="0"/>
              </a:rPr>
              <a:t>value</a:t>
            </a:r>
            <a:r>
              <a:rPr lang="en-US" dirty="0">
                <a:latin typeface="Helvetica" pitchFamily="2" charset="0"/>
              </a:rPr>
              <a:t> </a:t>
            </a:r>
            <a:endParaRPr lang="ru-RU" dirty="0">
              <a:latin typeface="Helvetica" pitchFamily="2" charset="0"/>
            </a:endParaRPr>
          </a:p>
        </p:txBody>
      </p:sp>
      <p:sp>
        <p:nvSpPr>
          <p:cNvPr id="2" name="TextBox 1">
            <a:extLst>
              <a:ext uri="{FF2B5EF4-FFF2-40B4-BE49-F238E27FC236}">
                <a16:creationId xmlns:a16="http://schemas.microsoft.com/office/drawing/2014/main" id="{AF9B8B88-1288-1E4F-8511-5AF4C678785C}"/>
              </a:ext>
            </a:extLst>
          </p:cNvPr>
          <p:cNvSpPr txBox="1"/>
          <p:nvPr/>
        </p:nvSpPr>
        <p:spPr>
          <a:xfrm>
            <a:off x="1120775" y="1698816"/>
            <a:ext cx="5335443"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b="1" dirty="0" err="1">
                <a:latin typeface="Helvetica" pitchFamily="2" charset="0"/>
              </a:rPr>
              <a:t>x</a:t>
            </a:r>
            <a:r>
              <a:rPr lang="en-GB" dirty="0" err="1">
                <a:latin typeface="Helvetica" pitchFamily="2" charset="0"/>
              </a:rPr>
              <a:t>value</a:t>
            </a:r>
            <a:r>
              <a:rPr lang="en-GB" dirty="0">
                <a:latin typeface="Helvetica" pitchFamily="2" charset="0"/>
              </a:rPr>
              <a:t> expressions have the following properties:</a:t>
            </a:r>
          </a:p>
          <a:p>
            <a:pPr hangingPunct="0"/>
            <a:endParaRPr lang="en-GB" dirty="0">
              <a:latin typeface="Helvetica" pitchFamily="2" charset="0"/>
            </a:endParaRPr>
          </a:p>
          <a:p>
            <a:pPr marL="285750" indent="-285750" hangingPunct="0">
              <a:buFont typeface="Arial" panose="020B0604020202020204" pitchFamily="34" charset="0"/>
              <a:buChar char="•"/>
            </a:pPr>
            <a:r>
              <a:rPr lang="en-GB" dirty="0">
                <a:latin typeface="Helvetica" pitchFamily="2" charset="0"/>
              </a:rPr>
              <a:t>All </a:t>
            </a:r>
            <a:r>
              <a:rPr lang="en-GB" dirty="0" err="1">
                <a:latin typeface="Helvetica" pitchFamily="2" charset="0"/>
              </a:rPr>
              <a:t>rvalue</a:t>
            </a:r>
            <a:r>
              <a:rPr lang="en-GB" dirty="0">
                <a:latin typeface="Helvetica" pitchFamily="2" charset="0"/>
              </a:rPr>
              <a:t> properties (see above).</a:t>
            </a:r>
          </a:p>
          <a:p>
            <a:pPr marL="285750" indent="-285750" hangingPunct="0">
              <a:buFont typeface="Arial" panose="020B0604020202020204" pitchFamily="34" charset="0"/>
              <a:buChar char="•"/>
            </a:pPr>
            <a:r>
              <a:rPr lang="en-GB" dirty="0">
                <a:latin typeface="Helvetica" pitchFamily="2" charset="0"/>
              </a:rPr>
              <a:t>All </a:t>
            </a:r>
            <a:r>
              <a:rPr lang="en-GB" dirty="0" err="1">
                <a:latin typeface="Helvetica" pitchFamily="2" charset="0"/>
              </a:rPr>
              <a:t>glvalue</a:t>
            </a:r>
            <a:r>
              <a:rPr lang="en-GB" dirty="0">
                <a:latin typeface="Helvetica" pitchFamily="2" charset="0"/>
              </a:rPr>
              <a:t> properties (see above).</a:t>
            </a:r>
          </a:p>
        </p:txBody>
      </p:sp>
      <p:sp>
        <p:nvSpPr>
          <p:cNvPr id="11" name="Rectangle 10">
            <a:extLst>
              <a:ext uri="{FF2B5EF4-FFF2-40B4-BE49-F238E27FC236}">
                <a16:creationId xmlns:a16="http://schemas.microsoft.com/office/drawing/2014/main" id="{127B85A1-3F9D-EC47-93F9-6933512F3E4A}"/>
              </a:ext>
            </a:extLst>
          </p:cNvPr>
          <p:cNvSpPr/>
          <p:nvPr/>
        </p:nvSpPr>
        <p:spPr>
          <a:xfrm>
            <a:off x="7281741" y="2920316"/>
            <a:ext cx="3596247" cy="307777"/>
          </a:xfrm>
          <a:prstGeom prst="rect">
            <a:avLst/>
          </a:prstGeom>
        </p:spPr>
        <p:txBody>
          <a:bodyPr wrap="square">
            <a:spAutoFit/>
          </a:bodyPr>
          <a:lstStyle/>
          <a:p>
            <a:pPr hangingPunct="0"/>
            <a:r>
              <a:rPr lang="en-GB" sz="1400" dirty="0">
                <a:solidFill>
                  <a:schemeClr val="accent6"/>
                </a:solidFill>
                <a:latin typeface="Helvetica" pitchFamily="2" charset="0"/>
                <a:sym typeface="Calibri"/>
              </a:rPr>
              <a:t>P</a:t>
            </a:r>
            <a:r>
              <a:rPr lang="en-RU" sz="1400" dirty="0">
                <a:solidFill>
                  <a:schemeClr val="accent6"/>
                </a:solidFill>
                <a:latin typeface="Helvetica" pitchFamily="2" charset="0"/>
                <a:sym typeface="Calibri"/>
              </a:rPr>
              <a:t>ic.</a:t>
            </a:r>
            <a:r>
              <a:rPr lang="ru-RU" sz="1400" dirty="0">
                <a:solidFill>
                  <a:schemeClr val="accent6"/>
                </a:solidFill>
                <a:latin typeface="Helvetica" pitchFamily="2" charset="0"/>
                <a:sym typeface="Calibri"/>
              </a:rPr>
              <a:t>4</a:t>
            </a:r>
            <a:r>
              <a:rPr lang="en-US" sz="1400" dirty="0">
                <a:solidFill>
                  <a:schemeClr val="accent6"/>
                </a:solidFill>
                <a:latin typeface="Helvetica" pitchFamily="2" charset="0"/>
                <a:sym typeface="Calibri"/>
              </a:rPr>
              <a:t>2</a:t>
            </a:r>
            <a:r>
              <a:rPr lang="en-RU" sz="1400" dirty="0">
                <a:solidFill>
                  <a:schemeClr val="accent6"/>
                </a:solidFill>
                <a:latin typeface="Helvetica" pitchFamily="2" charset="0"/>
                <a:sym typeface="Calibri"/>
              </a:rPr>
              <a:t>: value categories in C++11 (xvalue)</a:t>
            </a:r>
          </a:p>
        </p:txBody>
      </p:sp>
      <p:pic>
        <p:nvPicPr>
          <p:cNvPr id="5" name="Picture 4">
            <a:extLst>
              <a:ext uri="{FF2B5EF4-FFF2-40B4-BE49-F238E27FC236}">
                <a16:creationId xmlns:a16="http://schemas.microsoft.com/office/drawing/2014/main" id="{54E435CB-76F8-7446-B59E-1A3FC47A6A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3309" y="1726692"/>
            <a:ext cx="4693113" cy="1193624"/>
          </a:xfrm>
          <a:prstGeom prst="rect">
            <a:avLst/>
          </a:prstGeom>
        </p:spPr>
      </p:pic>
      <p:pic>
        <p:nvPicPr>
          <p:cNvPr id="16" name="Picture 15">
            <a:extLst>
              <a:ext uri="{FF2B5EF4-FFF2-40B4-BE49-F238E27FC236}">
                <a16:creationId xmlns:a16="http://schemas.microsoft.com/office/drawing/2014/main" id="{7C18D906-80FB-4E4E-8722-271B68C3B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4012" y="3467602"/>
            <a:ext cx="9726295" cy="2356755"/>
          </a:xfrm>
          <a:prstGeom prst="rect">
            <a:avLst/>
          </a:prstGeom>
        </p:spPr>
      </p:pic>
      <p:sp>
        <p:nvSpPr>
          <p:cNvPr id="17" name="Rectangle 16">
            <a:extLst>
              <a:ext uri="{FF2B5EF4-FFF2-40B4-BE49-F238E27FC236}">
                <a16:creationId xmlns:a16="http://schemas.microsoft.com/office/drawing/2014/main" id="{62176E07-5E16-0748-A635-C55BDE969797}"/>
              </a:ext>
            </a:extLst>
          </p:cNvPr>
          <p:cNvSpPr/>
          <p:nvPr/>
        </p:nvSpPr>
        <p:spPr>
          <a:xfrm>
            <a:off x="4185798" y="5824357"/>
            <a:ext cx="3596247" cy="307777"/>
          </a:xfrm>
          <a:prstGeom prst="rect">
            <a:avLst/>
          </a:prstGeom>
        </p:spPr>
        <p:txBody>
          <a:bodyPr wrap="square">
            <a:spAutoFit/>
          </a:bodyPr>
          <a:lstStyle/>
          <a:p>
            <a:pPr hangingPunct="0"/>
            <a:r>
              <a:rPr lang="en-GB" sz="1400" dirty="0">
                <a:solidFill>
                  <a:schemeClr val="accent6"/>
                </a:solidFill>
                <a:latin typeface="Helvetica" pitchFamily="2" charset="0"/>
                <a:sym typeface="Calibri"/>
              </a:rPr>
              <a:t>P</a:t>
            </a:r>
            <a:r>
              <a:rPr lang="en-RU" sz="1400" dirty="0">
                <a:solidFill>
                  <a:schemeClr val="accent6"/>
                </a:solidFill>
                <a:latin typeface="Helvetica" pitchFamily="2" charset="0"/>
                <a:sym typeface="Calibri"/>
              </a:rPr>
              <a:t>ic.</a:t>
            </a:r>
            <a:r>
              <a:rPr lang="ru-RU" sz="1400" dirty="0">
                <a:solidFill>
                  <a:schemeClr val="accent6"/>
                </a:solidFill>
                <a:latin typeface="Helvetica" pitchFamily="2" charset="0"/>
                <a:sym typeface="Calibri"/>
              </a:rPr>
              <a:t>4</a:t>
            </a:r>
            <a:r>
              <a:rPr lang="en-US" sz="1400" dirty="0">
                <a:solidFill>
                  <a:schemeClr val="accent6"/>
                </a:solidFill>
                <a:latin typeface="Helvetica" pitchFamily="2" charset="0"/>
                <a:sym typeface="Calibri"/>
              </a:rPr>
              <a:t>3</a:t>
            </a:r>
            <a:r>
              <a:rPr lang="en-RU" sz="1400" dirty="0">
                <a:solidFill>
                  <a:schemeClr val="accent6"/>
                </a:solidFill>
                <a:latin typeface="Helvetica" pitchFamily="2" charset="0"/>
                <a:sym typeface="Calibri"/>
              </a:rPr>
              <a:t>: xvalue expressions (examples)</a:t>
            </a:r>
          </a:p>
        </p:txBody>
      </p:sp>
    </p:spTree>
    <p:extLst>
      <p:ext uri="{BB962C8B-B14F-4D97-AF65-F5344CB8AC3E}">
        <p14:creationId xmlns:p14="http://schemas.microsoft.com/office/powerpoint/2010/main" val="417752713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Value categories: </a:t>
            </a:r>
            <a:r>
              <a:rPr lang="en-US" b="1" dirty="0" err="1">
                <a:latin typeface="Helvetica" pitchFamily="2" charset="0"/>
              </a:rPr>
              <a:t>x</a:t>
            </a:r>
            <a:r>
              <a:rPr lang="en-US" dirty="0" err="1">
                <a:latin typeface="Helvetica" pitchFamily="2" charset="0"/>
              </a:rPr>
              <a:t>value</a:t>
            </a:r>
            <a:r>
              <a:rPr lang="en-US" dirty="0">
                <a:latin typeface="Helvetica" pitchFamily="2" charset="0"/>
              </a:rPr>
              <a:t> (demo)</a:t>
            </a:r>
            <a:endParaRPr lang="ru-RU" dirty="0">
              <a:latin typeface="Helvetica" pitchFamily="2" charset="0"/>
            </a:endParaRPr>
          </a:p>
        </p:txBody>
      </p:sp>
      <p:sp>
        <p:nvSpPr>
          <p:cNvPr id="6" name="Rectangle 5">
            <a:extLst>
              <a:ext uri="{FF2B5EF4-FFF2-40B4-BE49-F238E27FC236}">
                <a16:creationId xmlns:a16="http://schemas.microsoft.com/office/drawing/2014/main" id="{06E0DB84-165B-A245-B9B8-9A9F7565B58B}"/>
              </a:ext>
            </a:extLst>
          </p:cNvPr>
          <p:cNvSpPr/>
          <p:nvPr/>
        </p:nvSpPr>
        <p:spPr>
          <a:xfrm>
            <a:off x="4663537" y="5729025"/>
            <a:ext cx="2864924" cy="307777"/>
          </a:xfrm>
          <a:prstGeom prst="rect">
            <a:avLst/>
          </a:prstGeom>
        </p:spPr>
        <p:txBody>
          <a:bodyPr wrap="square">
            <a:spAutoFit/>
          </a:bodyPr>
          <a:lstStyle/>
          <a:p>
            <a:pPr hangingPunct="0"/>
            <a:r>
              <a:rPr lang="en-GB" sz="1400" dirty="0">
                <a:solidFill>
                  <a:schemeClr val="accent6"/>
                </a:solidFill>
                <a:latin typeface="Helvetica" pitchFamily="2" charset="0"/>
                <a:sym typeface="Calibri"/>
              </a:rPr>
              <a:t>P</a:t>
            </a:r>
            <a:r>
              <a:rPr lang="en-RU" sz="1400" dirty="0">
                <a:solidFill>
                  <a:schemeClr val="accent6"/>
                </a:solidFill>
                <a:latin typeface="Helvetica" pitchFamily="2" charset="0"/>
                <a:sym typeface="Calibri"/>
              </a:rPr>
              <a:t>ic.</a:t>
            </a:r>
            <a:r>
              <a:rPr lang="ru-RU" sz="1400" dirty="0">
                <a:solidFill>
                  <a:schemeClr val="accent6"/>
                </a:solidFill>
                <a:latin typeface="Helvetica" pitchFamily="2" charset="0"/>
                <a:sym typeface="Calibri"/>
              </a:rPr>
              <a:t>4</a:t>
            </a:r>
            <a:r>
              <a:rPr lang="en-US" sz="1400" dirty="0">
                <a:solidFill>
                  <a:schemeClr val="accent6"/>
                </a:solidFill>
                <a:latin typeface="Helvetica" pitchFamily="2" charset="0"/>
                <a:sym typeface="Calibri"/>
              </a:rPr>
              <a:t>4</a:t>
            </a:r>
            <a:r>
              <a:rPr lang="en-RU" sz="1400" dirty="0">
                <a:solidFill>
                  <a:schemeClr val="accent6"/>
                </a:solidFill>
                <a:latin typeface="Helvetica" pitchFamily="2" charset="0"/>
                <a:sym typeface="Calibri"/>
              </a:rPr>
              <a:t>: the dual nature of xvalues</a:t>
            </a:r>
          </a:p>
        </p:txBody>
      </p:sp>
      <p:pic>
        <p:nvPicPr>
          <p:cNvPr id="7" name="Picture 6">
            <a:extLst>
              <a:ext uri="{FF2B5EF4-FFF2-40B4-BE49-F238E27FC236}">
                <a16:creationId xmlns:a16="http://schemas.microsoft.com/office/drawing/2014/main" id="{9BAC5DC6-8F10-7842-97FA-F854237C8D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077" y="2164282"/>
            <a:ext cx="8775845" cy="3526963"/>
          </a:xfrm>
          <a:prstGeom prst="rect">
            <a:avLst/>
          </a:prstGeom>
        </p:spPr>
      </p:pic>
    </p:spTree>
    <p:extLst>
      <p:ext uri="{BB962C8B-B14F-4D97-AF65-F5344CB8AC3E}">
        <p14:creationId xmlns:p14="http://schemas.microsoft.com/office/powerpoint/2010/main" val="1056035157"/>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Reference qualifiers</a:t>
            </a:r>
            <a:endParaRPr lang="ru-RU" dirty="0">
              <a:latin typeface="Helvetica" pitchFamily="2" charset="0"/>
            </a:endParaRPr>
          </a:p>
        </p:txBody>
      </p:sp>
      <p:sp>
        <p:nvSpPr>
          <p:cNvPr id="3" name="TextBox 2">
            <a:extLst>
              <a:ext uri="{FF2B5EF4-FFF2-40B4-BE49-F238E27FC236}">
                <a16:creationId xmlns:a16="http://schemas.microsoft.com/office/drawing/2014/main" id="{F341591A-899B-8F4B-8111-4C347D192451}"/>
              </a:ext>
            </a:extLst>
          </p:cNvPr>
          <p:cNvSpPr txBox="1"/>
          <p:nvPr/>
        </p:nvSpPr>
        <p:spPr>
          <a:xfrm>
            <a:off x="1120775" y="1412425"/>
            <a:ext cx="10102747"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rgbClr val="323332"/>
                </a:solidFill>
                <a:latin typeface="Helvetica" pitchFamily="2" charset="0"/>
                <a:ea typeface="+mj-ea"/>
                <a:cs typeface="+mj-cs"/>
                <a:sym typeface="Calibri"/>
              </a:rPr>
              <a:t>R</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eference qualifiers:</a:t>
            </a:r>
            <a:endParaRPr lang="en-RU" dirty="0">
              <a:solidFill>
                <a:srgbClr val="323332"/>
              </a:solidFill>
              <a:latin typeface="Helvetica" pitchFamily="2" charset="0"/>
              <a:ea typeface="+mj-ea"/>
              <a:cs typeface="+mj-cs"/>
              <a:sym typeface="Calibri"/>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&amp;</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-qualifier makes the method callable only on lvalue objects.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RU" b="1" dirty="0">
                <a:solidFill>
                  <a:srgbClr val="323332"/>
                </a:solidFill>
                <a:latin typeface="Helvetica" pitchFamily="2" charset="0"/>
                <a:ea typeface="+mj-ea"/>
                <a:cs typeface="+mj-cs"/>
                <a:sym typeface="Calibri"/>
              </a:rPr>
              <a:t>&amp;&amp;</a:t>
            </a:r>
            <a:r>
              <a:rPr lang="en-RU" dirty="0">
                <a:solidFill>
                  <a:srgbClr val="323332"/>
                </a:solidFill>
                <a:latin typeface="Helvetica" pitchFamily="2" charset="0"/>
                <a:ea typeface="+mj-ea"/>
                <a:cs typeface="+mj-cs"/>
                <a:sym typeface="Calibri"/>
              </a:rPr>
              <a:t>-qualifier makes the method callable only on rvalue objects.</a:t>
            </a:r>
          </a:p>
        </p:txBody>
      </p:sp>
      <p:sp>
        <p:nvSpPr>
          <p:cNvPr id="12" name="Rectangle 11">
            <a:extLst>
              <a:ext uri="{FF2B5EF4-FFF2-40B4-BE49-F238E27FC236}">
                <a16:creationId xmlns:a16="http://schemas.microsoft.com/office/drawing/2014/main" id="{EEFF785E-59C9-9E4F-952D-11CA966D5374}"/>
              </a:ext>
            </a:extLst>
          </p:cNvPr>
          <p:cNvSpPr/>
          <p:nvPr/>
        </p:nvSpPr>
        <p:spPr>
          <a:xfrm>
            <a:off x="4832004" y="5910357"/>
            <a:ext cx="2303836" cy="307777"/>
          </a:xfrm>
          <a:prstGeom prst="rect">
            <a:avLst/>
          </a:prstGeom>
        </p:spPr>
        <p:txBody>
          <a:bodyPr wrap="none">
            <a:spAutoFit/>
          </a:bodyPr>
          <a:lstStyle/>
          <a:p>
            <a:pPr hangingPunct="0"/>
            <a:r>
              <a:rPr lang="en-GB" sz="1400" dirty="0">
                <a:solidFill>
                  <a:schemeClr val="accent6"/>
                </a:solidFill>
                <a:latin typeface="Helvetica" pitchFamily="2" charset="0"/>
                <a:sym typeface="Calibri"/>
              </a:rPr>
              <a:t>P</a:t>
            </a:r>
            <a:r>
              <a:rPr lang="en-RU" sz="1400" dirty="0">
                <a:solidFill>
                  <a:schemeClr val="accent6"/>
                </a:solidFill>
                <a:latin typeface="Helvetica" pitchFamily="2" charset="0"/>
                <a:sym typeface="Calibri"/>
              </a:rPr>
              <a:t>ic.45: reference qualifiers</a:t>
            </a:r>
          </a:p>
        </p:txBody>
      </p:sp>
      <p:pic>
        <p:nvPicPr>
          <p:cNvPr id="4" name="Picture 3">
            <a:extLst>
              <a:ext uri="{FF2B5EF4-FFF2-40B4-BE49-F238E27FC236}">
                <a16:creationId xmlns:a16="http://schemas.microsoft.com/office/drawing/2014/main" id="{590C280E-B38D-5748-905D-8D9D88EC2C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8348" y="2568772"/>
            <a:ext cx="8095304" cy="3341585"/>
          </a:xfrm>
          <a:prstGeom prst="rect">
            <a:avLst/>
          </a:prstGeom>
        </p:spPr>
      </p:pic>
    </p:spTree>
    <p:extLst>
      <p:ext uri="{BB962C8B-B14F-4D97-AF65-F5344CB8AC3E}">
        <p14:creationId xmlns:p14="http://schemas.microsoft.com/office/powerpoint/2010/main" val="2969643740"/>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fontScale="92500"/>
          </a:bodyPr>
          <a:lstStyle/>
          <a:p>
            <a:r>
              <a:rPr lang="en-US" dirty="0">
                <a:latin typeface="Helvetica" pitchFamily="2" charset="0"/>
              </a:rPr>
              <a:t>An unexpected recollection from the past  2…</a:t>
            </a:r>
            <a:endParaRPr lang="ru-RU" dirty="0">
              <a:latin typeface="Helvetica" pitchFamily="2" charset="0"/>
            </a:endParaRPr>
          </a:p>
        </p:txBody>
      </p:sp>
      <p:sp>
        <p:nvSpPr>
          <p:cNvPr id="10" name="Rectangle 9">
            <a:extLst>
              <a:ext uri="{FF2B5EF4-FFF2-40B4-BE49-F238E27FC236}">
                <a16:creationId xmlns:a16="http://schemas.microsoft.com/office/drawing/2014/main" id="{22F4EE77-F8E7-424D-BD4D-340625D09057}"/>
              </a:ext>
            </a:extLst>
          </p:cNvPr>
          <p:cNvSpPr/>
          <p:nvPr/>
        </p:nvSpPr>
        <p:spPr>
          <a:xfrm>
            <a:off x="1819441" y="6353033"/>
            <a:ext cx="3374706" cy="307777"/>
          </a:xfrm>
          <a:prstGeom prst="rect">
            <a:avLst/>
          </a:prstGeom>
        </p:spPr>
        <p:txBody>
          <a:bodyPr wrap="none">
            <a:spAutoFit/>
          </a:bodyPr>
          <a:lstStyle/>
          <a:p>
            <a:pPr hangingPunct="0"/>
            <a:r>
              <a:rPr lang="en-GB" sz="1400" dirty="0">
                <a:solidFill>
                  <a:schemeClr val="accent6"/>
                </a:solidFill>
                <a:latin typeface="Helvetica" pitchFamily="2" charset="0"/>
                <a:sym typeface="Calibri"/>
              </a:rPr>
              <a:t>P</a:t>
            </a:r>
            <a:r>
              <a:rPr lang="en-RU" sz="1400" dirty="0">
                <a:solidFill>
                  <a:schemeClr val="accent6"/>
                </a:solidFill>
                <a:latin typeface="Helvetica" pitchFamily="2" charset="0"/>
                <a:sym typeface="Calibri"/>
              </a:rPr>
              <a:t>ic.46: </a:t>
            </a:r>
            <a:r>
              <a:rPr lang="en-GB" sz="1400" dirty="0">
                <a:solidFill>
                  <a:schemeClr val="accent6"/>
                </a:solidFill>
                <a:latin typeface="Helvetica" pitchFamily="2" charset="0"/>
              </a:rPr>
              <a:t>a trouble with </a:t>
            </a:r>
            <a:r>
              <a:rPr lang="en-GB" sz="1400" dirty="0" err="1">
                <a:solidFill>
                  <a:schemeClr val="accent6"/>
                </a:solidFill>
                <a:latin typeface="Helvetica" pitchFamily="2" charset="0"/>
              </a:rPr>
              <a:t>bigint’s</a:t>
            </a:r>
            <a:r>
              <a:rPr lang="en-GB" sz="1400" dirty="0">
                <a:solidFill>
                  <a:schemeClr val="accent6"/>
                </a:solidFill>
                <a:latin typeface="Helvetica" pitchFamily="2" charset="0"/>
              </a:rPr>
              <a:t> operator++</a:t>
            </a:r>
            <a:endParaRPr lang="en-RU" sz="1400" dirty="0">
              <a:solidFill>
                <a:schemeClr val="accent6"/>
              </a:solidFill>
              <a:latin typeface="Helvetica" pitchFamily="2" charset="0"/>
              <a:sym typeface="Calibri"/>
            </a:endParaRPr>
          </a:p>
        </p:txBody>
      </p:sp>
      <p:pic>
        <p:nvPicPr>
          <p:cNvPr id="8" name="Picture 7">
            <a:extLst>
              <a:ext uri="{FF2B5EF4-FFF2-40B4-BE49-F238E27FC236}">
                <a16:creationId xmlns:a16="http://schemas.microsoft.com/office/drawing/2014/main" id="{9005FA6A-F6AE-8142-AA7F-6275E23E0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775" y="1419367"/>
            <a:ext cx="4821733" cy="4933666"/>
          </a:xfrm>
          <a:prstGeom prst="rect">
            <a:avLst/>
          </a:prstGeom>
        </p:spPr>
      </p:pic>
      <p:sp>
        <p:nvSpPr>
          <p:cNvPr id="11" name="TextBox 10">
            <a:extLst>
              <a:ext uri="{FF2B5EF4-FFF2-40B4-BE49-F238E27FC236}">
                <a16:creationId xmlns:a16="http://schemas.microsoft.com/office/drawing/2014/main" id="{EA4DF55F-DA04-AA43-A262-A847F5688EB9}"/>
              </a:ext>
            </a:extLst>
          </p:cNvPr>
          <p:cNvSpPr txBox="1"/>
          <p:nvPr/>
        </p:nvSpPr>
        <p:spPr>
          <a:xfrm>
            <a:off x="6531235" y="2099840"/>
            <a:ext cx="5424203"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latin typeface="Helvetica" pitchFamily="2" charset="0"/>
              </a:rPr>
              <a:t>We </a:t>
            </a:r>
            <a:r>
              <a:rPr lang="en-US" dirty="0">
                <a:latin typeface="Helvetica" pitchFamily="2" charset="0"/>
              </a:rPr>
              <a:t>could </a:t>
            </a:r>
            <a:r>
              <a:rPr lang="en-GB" dirty="0">
                <a:latin typeface="Helvetica" pitchFamily="2" charset="0"/>
              </a:rPr>
              <a:t>change the </a:t>
            </a:r>
            <a:r>
              <a:rPr lang="en-GB" dirty="0" err="1">
                <a:latin typeface="Helvetica" pitchFamily="2" charset="0"/>
              </a:rPr>
              <a:t>prvalue</a:t>
            </a:r>
            <a:r>
              <a:rPr lang="en-GB" dirty="0">
                <a:latin typeface="Helvetica" pitchFamily="2" charset="0"/>
              </a:rPr>
              <a:t> returned from the operator++, which does not correspond to the usual behaviour of int.</a:t>
            </a:r>
          </a:p>
          <a:p>
            <a:pPr hangingPunct="0"/>
            <a:endParaRPr kumimoji="0" lang="en-GB" sz="1800" b="0" i="0" u="none" strike="noStrike" cap="none" spc="0" normalizeH="0" baseline="0" dirty="0">
              <a:ln>
                <a:noFill/>
              </a:ln>
              <a:solidFill>
                <a:srgbClr val="323332"/>
              </a:solidFill>
              <a:effectLst/>
              <a:uFillTx/>
              <a:latin typeface="Helvetica" pitchFamily="2" charset="0"/>
              <a:ea typeface="+mj-ea"/>
              <a:cs typeface="+mj-cs"/>
              <a:sym typeface="Calibri"/>
            </a:endParaRPr>
          </a:p>
          <a:p>
            <a:pPr hangingPunct="0"/>
            <a:r>
              <a:rPr lang="en-GB" dirty="0">
                <a:solidFill>
                  <a:srgbClr val="323332"/>
                </a:solidFill>
                <a:latin typeface="Helvetica" pitchFamily="2" charset="0"/>
                <a:ea typeface="+mj-ea"/>
                <a:cs typeface="+mj-cs"/>
                <a:sym typeface="Calibri"/>
              </a:rPr>
              <a:t>We’ve solved this trouble by adding </a:t>
            </a:r>
            <a:r>
              <a:rPr lang="en-GB" dirty="0" err="1">
                <a:solidFill>
                  <a:srgbClr val="000080"/>
                </a:solidFill>
                <a:latin typeface="Helvetica" pitchFamily="2" charset="0"/>
                <a:ea typeface="+mj-ea"/>
                <a:cs typeface="+mj-cs"/>
                <a:sym typeface="Calibri"/>
              </a:rPr>
              <a:t>const</a:t>
            </a:r>
            <a:r>
              <a:rPr lang="en-GB" dirty="0">
                <a:solidFill>
                  <a:srgbClr val="000080"/>
                </a:solidFill>
                <a:latin typeface="Helvetica" pitchFamily="2" charset="0"/>
                <a:ea typeface="+mj-ea"/>
                <a:cs typeface="+mj-cs"/>
                <a:sym typeface="Calibri"/>
              </a:rPr>
              <a:t> </a:t>
            </a:r>
            <a:r>
              <a:rPr lang="en-GB" dirty="0">
                <a:solidFill>
                  <a:schemeClr val="accent4"/>
                </a:solidFill>
                <a:latin typeface="Helvetica" pitchFamily="2" charset="0"/>
                <a:ea typeface="+mj-ea"/>
                <a:cs typeface="+mj-cs"/>
                <a:sym typeface="Calibri"/>
              </a:rPr>
              <a:t>to the return value of the operator++, but this solution looks like a dirty hack.</a:t>
            </a:r>
            <a:endParaRPr kumimoji="0" lang="en-RU" sz="1800" b="0" i="0" u="none" strike="noStrike" cap="none" spc="0" normalizeH="0" baseline="0" dirty="0">
              <a:ln>
                <a:noFill/>
              </a:ln>
              <a:solidFill>
                <a:srgbClr val="000080"/>
              </a:solidFill>
              <a:effectLst/>
              <a:uFillTx/>
              <a:latin typeface="Helvetica" pitchFamily="2" charset="0"/>
              <a:ea typeface="+mj-ea"/>
              <a:cs typeface="+mj-cs"/>
              <a:sym typeface="Calibri"/>
            </a:endParaRPr>
          </a:p>
        </p:txBody>
      </p:sp>
      <p:pic>
        <p:nvPicPr>
          <p:cNvPr id="13" name="Picture 12">
            <a:extLst>
              <a:ext uri="{FF2B5EF4-FFF2-40B4-BE49-F238E27FC236}">
                <a16:creationId xmlns:a16="http://schemas.microsoft.com/office/drawing/2014/main" id="{24456751-49B6-C848-83BB-6C3EB4303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1235" y="4817135"/>
            <a:ext cx="4887225" cy="468924"/>
          </a:xfrm>
          <a:prstGeom prst="rect">
            <a:avLst/>
          </a:prstGeom>
        </p:spPr>
      </p:pic>
      <p:sp>
        <p:nvSpPr>
          <p:cNvPr id="14" name="Rectangle 13">
            <a:extLst>
              <a:ext uri="{FF2B5EF4-FFF2-40B4-BE49-F238E27FC236}">
                <a16:creationId xmlns:a16="http://schemas.microsoft.com/office/drawing/2014/main" id="{B74083B0-DA54-3E49-810D-CF235EC38DBD}"/>
              </a:ext>
            </a:extLst>
          </p:cNvPr>
          <p:cNvSpPr/>
          <p:nvPr/>
        </p:nvSpPr>
        <p:spPr>
          <a:xfrm>
            <a:off x="7559235" y="5286059"/>
            <a:ext cx="2831224" cy="307777"/>
          </a:xfrm>
          <a:prstGeom prst="rect">
            <a:avLst/>
          </a:prstGeom>
        </p:spPr>
        <p:txBody>
          <a:bodyPr wrap="none">
            <a:spAutoFit/>
          </a:bodyPr>
          <a:lstStyle/>
          <a:p>
            <a:pPr hangingPunct="0"/>
            <a:r>
              <a:rPr lang="en-GB" sz="1400" dirty="0">
                <a:solidFill>
                  <a:schemeClr val="accent6"/>
                </a:solidFill>
                <a:latin typeface="Helvetica" pitchFamily="2" charset="0"/>
                <a:sym typeface="Calibri"/>
              </a:rPr>
              <a:t>P</a:t>
            </a:r>
            <a:r>
              <a:rPr lang="en-RU" sz="1400" dirty="0">
                <a:solidFill>
                  <a:schemeClr val="accent6"/>
                </a:solidFill>
                <a:latin typeface="Helvetica" pitchFamily="2" charset="0"/>
                <a:sym typeface="Calibri"/>
              </a:rPr>
              <a:t>ic.47: </a:t>
            </a:r>
            <a:r>
              <a:rPr lang="en-GB" sz="1400" dirty="0">
                <a:solidFill>
                  <a:schemeClr val="accent6"/>
                </a:solidFill>
                <a:latin typeface="Helvetica" pitchFamily="2" charset="0"/>
              </a:rPr>
              <a:t>first solution of the trouble</a:t>
            </a:r>
            <a:endParaRPr lang="en-RU" sz="1400" dirty="0">
              <a:solidFill>
                <a:schemeClr val="accent6"/>
              </a:solidFill>
              <a:latin typeface="Helvetica" pitchFamily="2" charset="0"/>
              <a:sym typeface="Calibri"/>
            </a:endParaRPr>
          </a:p>
        </p:txBody>
      </p:sp>
    </p:spTree>
    <p:extLst>
      <p:ext uri="{BB962C8B-B14F-4D97-AF65-F5344CB8AC3E}">
        <p14:creationId xmlns:p14="http://schemas.microsoft.com/office/powerpoint/2010/main" val="401971238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Troubles of C++07</a:t>
            </a:r>
            <a:endParaRPr lang="ru-RU" dirty="0">
              <a:latin typeface="Helvetica" pitchFamily="2" charset="0"/>
            </a:endParaRPr>
          </a:p>
        </p:txBody>
      </p:sp>
      <p:sp>
        <p:nvSpPr>
          <p:cNvPr id="2" name="TextBox 1">
            <a:extLst>
              <a:ext uri="{FF2B5EF4-FFF2-40B4-BE49-F238E27FC236}">
                <a16:creationId xmlns:a16="http://schemas.microsoft.com/office/drawing/2014/main" id="{28D93034-8E4B-4C42-8A69-5E31008C660A}"/>
              </a:ext>
            </a:extLst>
          </p:cNvPr>
          <p:cNvSpPr txBox="1"/>
          <p:nvPr/>
        </p:nvSpPr>
        <p:spPr>
          <a:xfrm>
            <a:off x="1120775" y="2691797"/>
            <a:ext cx="2550504"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solidFill>
                  <a:srgbClr val="323332"/>
                </a:solidFill>
                <a:latin typeface="Helvetica" pitchFamily="2" charset="0"/>
                <a:ea typeface="+mj-ea"/>
                <a:cs typeface="+mj-cs"/>
                <a:sym typeface="Calibri"/>
              </a:rPr>
              <a:t>template &lt;</a:t>
            </a:r>
            <a:r>
              <a:rPr lang="en-GB" dirty="0" err="1">
                <a:solidFill>
                  <a:srgbClr val="323332"/>
                </a:solidFill>
                <a:latin typeface="Helvetica" pitchFamily="2" charset="0"/>
                <a:ea typeface="+mj-ea"/>
                <a:cs typeface="+mj-cs"/>
                <a:sym typeface="Calibri"/>
              </a:rPr>
              <a:t>typename</a:t>
            </a:r>
            <a:r>
              <a:rPr lang="en-GB" dirty="0">
                <a:solidFill>
                  <a:srgbClr val="323332"/>
                </a:solidFill>
                <a:latin typeface="Helvetica" pitchFamily="2" charset="0"/>
                <a:ea typeface="+mj-ea"/>
                <a:cs typeface="+mj-cs"/>
                <a:sym typeface="Calibri"/>
              </a:rPr>
              <a:t> T&gt;</a:t>
            </a:r>
          </a:p>
          <a:p>
            <a:pPr hangingPunct="0"/>
            <a:r>
              <a:rPr lang="en-GB" dirty="0">
                <a:solidFill>
                  <a:srgbClr val="323332"/>
                </a:solidFill>
                <a:latin typeface="Helvetica" pitchFamily="2" charset="0"/>
                <a:ea typeface="+mj-ea"/>
                <a:cs typeface="+mj-cs"/>
                <a:sym typeface="Calibri"/>
              </a:rPr>
              <a:t>void swap (T&amp; x, T&amp; y) </a:t>
            </a:r>
            <a:r>
              <a:rPr lang="en-RU" dirty="0">
                <a:latin typeface="Helvetica" pitchFamily="2" charset="0"/>
              </a:rPr>
              <a:t>{</a:t>
            </a:r>
          </a:p>
          <a:p>
            <a:pPr hangingPunct="0"/>
            <a:r>
              <a:rPr lang="en-RU" dirty="0">
                <a:latin typeface="Helvetica" pitchFamily="2" charset="0"/>
              </a:rPr>
              <a:t>    T temp = x;</a:t>
            </a:r>
          </a:p>
          <a:p>
            <a:pPr hangingPunct="0"/>
            <a:r>
              <a:rPr lang="en-RU" dirty="0">
                <a:latin typeface="Helvetica" pitchFamily="2" charset="0"/>
              </a:rPr>
              <a:t>    x = y;</a:t>
            </a:r>
          </a:p>
          <a:p>
            <a:pPr hangingPunct="0"/>
            <a:r>
              <a:rPr lang="en-RU" dirty="0">
                <a:latin typeface="Helvetica" pitchFamily="2" charset="0"/>
              </a:rPr>
              <a:t>    y = temp;</a:t>
            </a:r>
          </a:p>
          <a:p>
            <a:pPr hangingPunct="0"/>
            <a:r>
              <a:rPr lang="en-RU" dirty="0">
                <a:latin typeface="Helvetica" pitchFamily="2" charset="0"/>
              </a:rPr>
              <a:t>}</a:t>
            </a:r>
            <a:endParaRPr lang="en-GB" dirty="0">
              <a:solidFill>
                <a:srgbClr val="323332"/>
              </a:solidFill>
              <a:latin typeface="Helvetica" pitchFamily="2" charset="0"/>
              <a:ea typeface="+mj-ea"/>
              <a:cs typeface="+mj-cs"/>
              <a:sym typeface="Calibri"/>
            </a:endParaRPr>
          </a:p>
        </p:txBody>
      </p:sp>
      <p:sp>
        <p:nvSpPr>
          <p:cNvPr id="8" name="TextBox 7">
            <a:extLst>
              <a:ext uri="{FF2B5EF4-FFF2-40B4-BE49-F238E27FC236}">
                <a16:creationId xmlns:a16="http://schemas.microsoft.com/office/drawing/2014/main" id="{FC7FFAA4-0C78-EC41-B192-DAB7FF586940}"/>
              </a:ext>
            </a:extLst>
          </p:cNvPr>
          <p:cNvSpPr txBox="1"/>
          <p:nvPr/>
        </p:nvSpPr>
        <p:spPr>
          <a:xfrm>
            <a:off x="6096001" y="2830295"/>
            <a:ext cx="5268776"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rgbClr val="FF0000"/>
                </a:solidFill>
                <a:latin typeface="Helvetica" pitchFamily="2" charset="0"/>
                <a:ea typeface="+mj-ea"/>
                <a:cs typeface="+mj-cs"/>
                <a:sym typeface="Calibri"/>
              </a:rPr>
              <a:t>Three operations: one copy constructor call and two calls of operator=. If we provide 2 vectors to the swap function each of size 100,000, the whole function will make approximately 300,000 operations.</a:t>
            </a:r>
          </a:p>
        </p:txBody>
      </p:sp>
      <p:sp>
        <p:nvSpPr>
          <p:cNvPr id="3" name="TextBox 2">
            <a:extLst>
              <a:ext uri="{FF2B5EF4-FFF2-40B4-BE49-F238E27FC236}">
                <a16:creationId xmlns:a16="http://schemas.microsoft.com/office/drawing/2014/main" id="{B11067FA-DA45-4748-B9D9-CCA6C4C0C5A1}"/>
              </a:ext>
            </a:extLst>
          </p:cNvPr>
          <p:cNvSpPr txBox="1"/>
          <p:nvPr/>
        </p:nvSpPr>
        <p:spPr>
          <a:xfrm>
            <a:off x="1120775" y="1854486"/>
            <a:ext cx="1307407"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sz="2400" dirty="0">
                <a:solidFill>
                  <a:srgbClr val="323332"/>
                </a:solidFill>
                <a:latin typeface="Helvetica" pitchFamily="2" charset="0"/>
                <a:ea typeface="+mj-ea"/>
                <a:cs typeface="+mj-cs"/>
                <a:sym typeface="Calibri"/>
              </a:rPr>
              <a:t>4) Swap:</a:t>
            </a:r>
            <a:endParaRPr kumimoji="0" lang="en-RU" sz="24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4" name="TextBox 3">
            <a:extLst>
              <a:ext uri="{FF2B5EF4-FFF2-40B4-BE49-F238E27FC236}">
                <a16:creationId xmlns:a16="http://schemas.microsoft.com/office/drawing/2014/main" id="{B1CC421A-E80B-4D4B-AD60-DA1B42A5F864}"/>
              </a:ext>
            </a:extLst>
          </p:cNvPr>
          <p:cNvSpPr txBox="1"/>
          <p:nvPr/>
        </p:nvSpPr>
        <p:spPr>
          <a:xfrm>
            <a:off x="1120775" y="4790530"/>
            <a:ext cx="1091002"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sz="2000" dirty="0">
                <a:solidFill>
                  <a:srgbClr val="323332"/>
                </a:solidFill>
                <a:latin typeface="Helvetica" pitchFamily="2" charset="0"/>
                <a:ea typeface="+mj-ea"/>
                <a:cs typeface="+mj-cs"/>
                <a:sym typeface="Calibri"/>
              </a:rPr>
              <a:t>Solution:</a:t>
            </a:r>
            <a:endParaRPr kumimoji="0" lang="en-RU" sz="20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5" name="TextBox 4">
            <a:extLst>
              <a:ext uri="{FF2B5EF4-FFF2-40B4-BE49-F238E27FC236}">
                <a16:creationId xmlns:a16="http://schemas.microsoft.com/office/drawing/2014/main" id="{76C4E6DA-2128-8145-9D1B-14CB82197244}"/>
              </a:ext>
            </a:extLst>
          </p:cNvPr>
          <p:cNvSpPr txBox="1"/>
          <p:nvPr/>
        </p:nvSpPr>
        <p:spPr>
          <a:xfrm>
            <a:off x="1126293" y="5308243"/>
            <a:ext cx="102384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rgbClr val="FF0000"/>
                </a:solidFill>
                <a:latin typeface="Helvetica" pitchFamily="2" charset="0"/>
                <a:sym typeface="Calibri"/>
              </a:rPr>
              <a:t>There is no elegant solution for this problem in C++07.</a:t>
            </a:r>
            <a:endParaRPr lang="en-GB" dirty="0">
              <a:solidFill>
                <a:schemeClr val="accent4"/>
              </a:solidFill>
              <a:latin typeface="Helvetica" pitchFamily="2" charset="0"/>
              <a:sym typeface="Calibri"/>
            </a:endParaRPr>
          </a:p>
        </p:txBody>
      </p:sp>
    </p:spTree>
    <p:extLst>
      <p:ext uri="{BB962C8B-B14F-4D97-AF65-F5344CB8AC3E}">
        <p14:creationId xmlns:p14="http://schemas.microsoft.com/office/powerpoint/2010/main" val="1463490335"/>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fontScale="92500"/>
          </a:bodyPr>
          <a:lstStyle/>
          <a:p>
            <a:r>
              <a:rPr lang="en-US" dirty="0">
                <a:latin typeface="Helvetica" pitchFamily="2" charset="0"/>
              </a:rPr>
              <a:t>An unexpected recollection from the past  2…</a:t>
            </a:r>
            <a:endParaRPr lang="ru-RU" dirty="0">
              <a:latin typeface="Helvetica" pitchFamily="2" charset="0"/>
            </a:endParaRPr>
          </a:p>
        </p:txBody>
      </p:sp>
      <p:sp>
        <p:nvSpPr>
          <p:cNvPr id="12" name="Rectangle 11">
            <a:extLst>
              <a:ext uri="{FF2B5EF4-FFF2-40B4-BE49-F238E27FC236}">
                <a16:creationId xmlns:a16="http://schemas.microsoft.com/office/drawing/2014/main" id="{342A0479-3B8A-2647-A7F2-E988A5A39DD5}"/>
              </a:ext>
            </a:extLst>
          </p:cNvPr>
          <p:cNvSpPr/>
          <p:nvPr/>
        </p:nvSpPr>
        <p:spPr>
          <a:xfrm>
            <a:off x="1818230" y="5383164"/>
            <a:ext cx="3339376" cy="307777"/>
          </a:xfrm>
          <a:prstGeom prst="rect">
            <a:avLst/>
          </a:prstGeom>
        </p:spPr>
        <p:txBody>
          <a:bodyPr wrap="none">
            <a:spAutoFit/>
          </a:bodyPr>
          <a:lstStyle/>
          <a:p>
            <a:pPr hangingPunct="0"/>
            <a:r>
              <a:rPr lang="en-GB" sz="1400" dirty="0">
                <a:solidFill>
                  <a:schemeClr val="accent6"/>
                </a:solidFill>
                <a:latin typeface="Helvetica" pitchFamily="2" charset="0"/>
                <a:sym typeface="Calibri"/>
              </a:rPr>
              <a:t>P</a:t>
            </a:r>
            <a:r>
              <a:rPr lang="en-RU" sz="1400" dirty="0">
                <a:solidFill>
                  <a:schemeClr val="accent6"/>
                </a:solidFill>
                <a:latin typeface="Helvetica" pitchFamily="2" charset="0"/>
                <a:sym typeface="Calibri"/>
              </a:rPr>
              <a:t>ic.48: solution of the trouble with bigint</a:t>
            </a:r>
          </a:p>
        </p:txBody>
      </p:sp>
      <p:pic>
        <p:nvPicPr>
          <p:cNvPr id="6" name="Picture 5">
            <a:extLst>
              <a:ext uri="{FF2B5EF4-FFF2-40B4-BE49-F238E27FC236}">
                <a16:creationId xmlns:a16="http://schemas.microsoft.com/office/drawing/2014/main" id="{9607B0AE-3EC0-674A-9B32-1E12F35F1C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3353" y="1945890"/>
            <a:ext cx="3821706" cy="3437274"/>
          </a:xfrm>
          <a:prstGeom prst="rect">
            <a:avLst/>
          </a:prstGeom>
        </p:spPr>
      </p:pic>
      <p:sp>
        <p:nvSpPr>
          <p:cNvPr id="15" name="Rectangle 14">
            <a:extLst>
              <a:ext uri="{FF2B5EF4-FFF2-40B4-BE49-F238E27FC236}">
                <a16:creationId xmlns:a16="http://schemas.microsoft.com/office/drawing/2014/main" id="{C87A0A92-6F5F-F949-B198-F84927F89001}"/>
              </a:ext>
            </a:extLst>
          </p:cNvPr>
          <p:cNvSpPr/>
          <p:nvPr/>
        </p:nvSpPr>
        <p:spPr>
          <a:xfrm>
            <a:off x="7984297" y="5390687"/>
            <a:ext cx="1439818" cy="307777"/>
          </a:xfrm>
          <a:prstGeom prst="rect">
            <a:avLst/>
          </a:prstGeom>
        </p:spPr>
        <p:txBody>
          <a:bodyPr wrap="none">
            <a:spAutoFit/>
          </a:bodyPr>
          <a:lstStyle/>
          <a:p>
            <a:pPr hangingPunct="0"/>
            <a:r>
              <a:rPr lang="en-GB" sz="1400" dirty="0">
                <a:solidFill>
                  <a:schemeClr val="accent6"/>
                </a:solidFill>
                <a:latin typeface="Helvetica" pitchFamily="2" charset="0"/>
                <a:sym typeface="Calibri"/>
              </a:rPr>
              <a:t>P</a:t>
            </a:r>
            <a:r>
              <a:rPr lang="en-RU" sz="1400" dirty="0">
                <a:solidFill>
                  <a:schemeClr val="accent6"/>
                </a:solidFill>
                <a:latin typeface="Helvetica" pitchFamily="2" charset="0"/>
                <a:sym typeface="Calibri"/>
              </a:rPr>
              <a:t>ic.49: it works.</a:t>
            </a:r>
          </a:p>
        </p:txBody>
      </p:sp>
      <p:sp>
        <p:nvSpPr>
          <p:cNvPr id="3" name="TextBox 2">
            <a:extLst>
              <a:ext uri="{FF2B5EF4-FFF2-40B4-BE49-F238E27FC236}">
                <a16:creationId xmlns:a16="http://schemas.microsoft.com/office/drawing/2014/main" id="{BB2B1EF5-66E1-9B46-A640-4DB85DF6A341}"/>
              </a:ext>
            </a:extLst>
          </p:cNvPr>
          <p:cNvSpPr txBox="1"/>
          <p:nvPr/>
        </p:nvSpPr>
        <p:spPr>
          <a:xfrm>
            <a:off x="1120775" y="6131092"/>
            <a:ext cx="1003213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rgbClr val="FF0000"/>
                </a:solidFill>
                <a:latin typeface="Helvetica" pitchFamily="2" charset="0"/>
              </a:rPr>
              <a:t>Conclusion</a:t>
            </a:r>
            <a:r>
              <a:rPr lang="en-GB" dirty="0">
                <a:latin typeface="Helvetica" pitchFamily="2" charset="0"/>
              </a:rPr>
              <a:t>: almost any class should have reference-qualified (compound) assignment operators.</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pic>
        <p:nvPicPr>
          <p:cNvPr id="7" name="Picture 6">
            <a:extLst>
              <a:ext uri="{FF2B5EF4-FFF2-40B4-BE49-F238E27FC236}">
                <a16:creationId xmlns:a16="http://schemas.microsoft.com/office/drawing/2014/main" id="{E003207B-0859-104C-B16A-35ACEF773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1945890"/>
            <a:ext cx="4746951" cy="3493220"/>
          </a:xfrm>
          <a:prstGeom prst="rect">
            <a:avLst/>
          </a:prstGeom>
        </p:spPr>
      </p:pic>
    </p:spTree>
    <p:extLst>
      <p:ext uri="{BB962C8B-B14F-4D97-AF65-F5344CB8AC3E}">
        <p14:creationId xmlns:p14="http://schemas.microsoft.com/office/powerpoint/2010/main" val="353732250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err="1">
                <a:latin typeface="Helvetica" pitchFamily="2" charset="0"/>
              </a:rPr>
              <a:t>Noexcept</a:t>
            </a:r>
            <a:r>
              <a:rPr lang="en-US" dirty="0">
                <a:latin typeface="Helvetica" pitchFamily="2" charset="0"/>
              </a:rPr>
              <a:t> specifiers in C++17 (recap)</a:t>
            </a:r>
            <a:endParaRPr lang="ru-RU" dirty="0">
              <a:latin typeface="Helvetica" pitchFamily="2" charset="0"/>
            </a:endParaRPr>
          </a:p>
        </p:txBody>
      </p:sp>
      <p:sp>
        <p:nvSpPr>
          <p:cNvPr id="2" name="TextBox 1">
            <a:extLst>
              <a:ext uri="{FF2B5EF4-FFF2-40B4-BE49-F238E27FC236}">
                <a16:creationId xmlns:a16="http://schemas.microsoft.com/office/drawing/2014/main" id="{DA5BA816-4897-094B-9414-CFD85C842751}"/>
              </a:ext>
            </a:extLst>
          </p:cNvPr>
          <p:cNvSpPr txBox="1"/>
          <p:nvPr/>
        </p:nvSpPr>
        <p:spPr>
          <a:xfrm>
            <a:off x="1114586" y="1424712"/>
            <a:ext cx="9900152"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err="1">
                <a:solidFill>
                  <a:srgbClr val="323332"/>
                </a:solidFill>
                <a:latin typeface="Helvetica" pitchFamily="2" charset="0"/>
                <a:ea typeface="+mj-ea"/>
                <a:cs typeface="+mj-cs"/>
                <a:sym typeface="Calibri"/>
              </a:rPr>
              <a:t>Noexcept</a:t>
            </a:r>
            <a:r>
              <a:rPr lang="en-GB" dirty="0">
                <a:solidFill>
                  <a:srgbClr val="323332"/>
                </a:solidFill>
                <a:latin typeface="Helvetica" pitchFamily="2" charset="0"/>
                <a:ea typeface="+mj-ea"/>
                <a:cs typeface="+mj-cs"/>
                <a:sym typeface="Calibri"/>
              </a:rPr>
              <a:t> specifier: t</a:t>
            </a:r>
            <a:r>
              <a:rPr lang="en-GB" dirty="0">
                <a:latin typeface="Helvetica" pitchFamily="2" charset="0"/>
              </a:rPr>
              <a:t>he </a:t>
            </a:r>
            <a:r>
              <a:rPr lang="en-GB" dirty="0" err="1">
                <a:latin typeface="Helvetica" pitchFamily="2" charset="0"/>
              </a:rPr>
              <a:t>noexcept</a:t>
            </a:r>
            <a:r>
              <a:rPr lang="en-GB" dirty="0">
                <a:latin typeface="Helvetica" pitchFamily="2" charset="0"/>
              </a:rPr>
              <a:t>-specification is a part of the function type and may appear as part of any function declaration:</a:t>
            </a:r>
            <a:endParaRPr lang="en-RU" dirty="0">
              <a:solidFill>
                <a:srgbClr val="323332"/>
              </a:solidFill>
              <a:latin typeface="Helvetica" pitchFamily="2" charset="0"/>
              <a:ea typeface="+mj-ea"/>
              <a:cs typeface="+mj-cs"/>
              <a:sym typeface="Calibri"/>
            </a:endParaRPr>
          </a:p>
        </p:txBody>
      </p:sp>
      <p:pic>
        <p:nvPicPr>
          <p:cNvPr id="6" name="Picture 5">
            <a:extLst>
              <a:ext uri="{FF2B5EF4-FFF2-40B4-BE49-F238E27FC236}">
                <a16:creationId xmlns:a16="http://schemas.microsoft.com/office/drawing/2014/main" id="{D860A430-F1F7-D046-A27B-57FEC108A2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618" y="2159133"/>
            <a:ext cx="4924926" cy="1988324"/>
          </a:xfrm>
          <a:prstGeom prst="rect">
            <a:avLst/>
          </a:prstGeom>
        </p:spPr>
      </p:pic>
      <p:pic>
        <p:nvPicPr>
          <p:cNvPr id="10" name="Picture 9">
            <a:extLst>
              <a:ext uri="{FF2B5EF4-FFF2-40B4-BE49-F238E27FC236}">
                <a16:creationId xmlns:a16="http://schemas.microsoft.com/office/drawing/2014/main" id="{8A370E31-D0FC-594E-AC07-8DCF547C4C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3590" y="2159132"/>
            <a:ext cx="4956264" cy="1988325"/>
          </a:xfrm>
          <a:prstGeom prst="rect">
            <a:avLst/>
          </a:prstGeom>
        </p:spPr>
      </p:pic>
      <p:sp>
        <p:nvSpPr>
          <p:cNvPr id="13" name="Rectangle 12">
            <a:extLst>
              <a:ext uri="{FF2B5EF4-FFF2-40B4-BE49-F238E27FC236}">
                <a16:creationId xmlns:a16="http://schemas.microsoft.com/office/drawing/2014/main" id="{591715EE-2437-1846-AFF1-2A5246D2410F}"/>
              </a:ext>
            </a:extLst>
          </p:cNvPr>
          <p:cNvSpPr/>
          <p:nvPr/>
        </p:nvSpPr>
        <p:spPr>
          <a:xfrm>
            <a:off x="1694394" y="4147457"/>
            <a:ext cx="2911374" cy="307777"/>
          </a:xfrm>
          <a:prstGeom prst="rect">
            <a:avLst/>
          </a:prstGeom>
        </p:spPr>
        <p:txBody>
          <a:bodyPr wrap="none">
            <a:spAutoFit/>
          </a:bodyPr>
          <a:lstStyle/>
          <a:p>
            <a:pPr hangingPunct="0"/>
            <a:r>
              <a:rPr lang="en-GB" sz="1400" dirty="0">
                <a:solidFill>
                  <a:schemeClr val="accent6"/>
                </a:solidFill>
                <a:latin typeface="Helvetica" pitchFamily="2" charset="0"/>
                <a:sym typeface="Calibri"/>
              </a:rPr>
              <a:t>P</a:t>
            </a:r>
            <a:r>
              <a:rPr lang="en-RU" sz="1400" dirty="0">
                <a:solidFill>
                  <a:schemeClr val="accent6"/>
                </a:solidFill>
                <a:latin typeface="Helvetica" pitchFamily="2" charset="0"/>
                <a:sym typeface="Calibri"/>
              </a:rPr>
              <a:t>ic.50: noexcept function example</a:t>
            </a:r>
          </a:p>
        </p:txBody>
      </p:sp>
      <p:sp>
        <p:nvSpPr>
          <p:cNvPr id="15" name="Rectangle 14">
            <a:extLst>
              <a:ext uri="{FF2B5EF4-FFF2-40B4-BE49-F238E27FC236}">
                <a16:creationId xmlns:a16="http://schemas.microsoft.com/office/drawing/2014/main" id="{7AD97367-A54E-C242-8C38-1AF4F3291A55}"/>
              </a:ext>
            </a:extLst>
          </p:cNvPr>
          <p:cNvSpPr/>
          <p:nvPr/>
        </p:nvSpPr>
        <p:spPr>
          <a:xfrm>
            <a:off x="6093591" y="4147457"/>
            <a:ext cx="5166200" cy="307777"/>
          </a:xfrm>
          <a:prstGeom prst="rect">
            <a:avLst/>
          </a:prstGeom>
        </p:spPr>
        <p:txBody>
          <a:bodyPr wrap="square">
            <a:spAutoFit/>
          </a:bodyPr>
          <a:lstStyle/>
          <a:p>
            <a:pPr hangingPunct="0"/>
            <a:r>
              <a:rPr lang="en-GB" sz="1400" dirty="0">
                <a:solidFill>
                  <a:schemeClr val="accent6"/>
                </a:solidFill>
                <a:latin typeface="Helvetica" pitchFamily="2" charset="0"/>
                <a:sym typeface="Calibri"/>
              </a:rPr>
              <a:t>P</a:t>
            </a:r>
            <a:r>
              <a:rPr lang="en-RU" sz="1400" dirty="0">
                <a:solidFill>
                  <a:schemeClr val="accent6"/>
                </a:solidFill>
                <a:latin typeface="Helvetica" pitchFamily="2" charset="0"/>
                <a:sym typeface="Calibri"/>
              </a:rPr>
              <a:t>ic.51: combining noexcept specifier with qualifiers in methods</a:t>
            </a:r>
          </a:p>
        </p:txBody>
      </p:sp>
      <p:sp>
        <p:nvSpPr>
          <p:cNvPr id="3" name="TextBox 2">
            <a:extLst>
              <a:ext uri="{FF2B5EF4-FFF2-40B4-BE49-F238E27FC236}">
                <a16:creationId xmlns:a16="http://schemas.microsoft.com/office/drawing/2014/main" id="{DBC1B258-ABE2-D149-BBAD-DCA0DF1B21F9}"/>
              </a:ext>
            </a:extLst>
          </p:cNvPr>
          <p:cNvSpPr txBox="1"/>
          <p:nvPr/>
        </p:nvSpPr>
        <p:spPr>
          <a:xfrm>
            <a:off x="687618" y="4624743"/>
            <a:ext cx="5275239"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rgbClr val="323332"/>
                </a:solidFill>
                <a:latin typeface="Helvetica" pitchFamily="2" charset="0"/>
                <a:ea typeface="+mj-ea"/>
                <a:cs typeface="+mj-cs"/>
                <a:sym typeface="Calibri"/>
              </a:rPr>
              <a:t>Compiler doesn’t prohibit throwing from noexcept function, despite that the whole noexcept-specification mechanism works in compile-time.</a:t>
            </a:r>
          </a:p>
          <a:p>
            <a:pPr hangingPunct="0"/>
            <a:r>
              <a:rPr lang="en-RU" dirty="0">
                <a:solidFill>
                  <a:srgbClr val="323332"/>
                </a:solidFill>
                <a:latin typeface="Helvetica" pitchFamily="2" charset="0"/>
                <a:sym typeface="Calibri"/>
              </a:rPr>
              <a:t>Furthermore, if the noexcept function will throw an exception in runtime, the program will be immediately terminated.</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pic>
        <p:nvPicPr>
          <p:cNvPr id="5" name="Picture 4">
            <a:extLst>
              <a:ext uri="{FF2B5EF4-FFF2-40B4-BE49-F238E27FC236}">
                <a16:creationId xmlns:a16="http://schemas.microsoft.com/office/drawing/2014/main" id="{FF7269BA-EA15-DE42-843C-34908B4ABC1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85905" y="4624743"/>
            <a:ext cx="4771634" cy="1877764"/>
          </a:xfrm>
          <a:prstGeom prst="rect">
            <a:avLst/>
          </a:prstGeom>
        </p:spPr>
      </p:pic>
      <p:sp>
        <p:nvSpPr>
          <p:cNvPr id="11" name="Rectangle 10">
            <a:extLst>
              <a:ext uri="{FF2B5EF4-FFF2-40B4-BE49-F238E27FC236}">
                <a16:creationId xmlns:a16="http://schemas.microsoft.com/office/drawing/2014/main" id="{CEB7CFDE-864D-FC41-8086-9AD158971B61}"/>
              </a:ext>
            </a:extLst>
          </p:cNvPr>
          <p:cNvSpPr/>
          <p:nvPr/>
        </p:nvSpPr>
        <p:spPr>
          <a:xfrm>
            <a:off x="7158210" y="6502507"/>
            <a:ext cx="3036962" cy="307777"/>
          </a:xfrm>
          <a:prstGeom prst="rect">
            <a:avLst/>
          </a:prstGeom>
        </p:spPr>
        <p:txBody>
          <a:bodyPr wrap="square">
            <a:spAutoFit/>
          </a:bodyPr>
          <a:lstStyle/>
          <a:p>
            <a:pPr hangingPunct="0"/>
            <a:r>
              <a:rPr lang="en-GB" sz="1400" dirty="0">
                <a:solidFill>
                  <a:schemeClr val="accent6"/>
                </a:solidFill>
                <a:latin typeface="Helvetica" pitchFamily="2" charset="0"/>
                <a:sym typeface="Calibri"/>
              </a:rPr>
              <a:t>P</a:t>
            </a:r>
            <a:r>
              <a:rPr lang="en-RU" sz="1400" dirty="0">
                <a:solidFill>
                  <a:schemeClr val="accent6"/>
                </a:solidFill>
                <a:latin typeface="Helvetica" pitchFamily="2" charset="0"/>
                <a:sym typeface="Calibri"/>
              </a:rPr>
              <a:t>ic.52: throwing from the noexcept</a:t>
            </a:r>
          </a:p>
        </p:txBody>
      </p:sp>
    </p:spTree>
    <p:extLst>
      <p:ext uri="{BB962C8B-B14F-4D97-AF65-F5344CB8AC3E}">
        <p14:creationId xmlns:p14="http://schemas.microsoft.com/office/powerpoint/2010/main" val="3206929555"/>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fontScale="92500"/>
          </a:bodyPr>
          <a:lstStyle/>
          <a:p>
            <a:r>
              <a:rPr lang="en-US" dirty="0">
                <a:latin typeface="Helvetica" pitchFamily="2" charset="0"/>
              </a:rPr>
              <a:t>An unexpected recollection from the past  3…</a:t>
            </a:r>
            <a:endParaRPr lang="ru-RU" dirty="0">
              <a:latin typeface="Helvetica" pitchFamily="2" charset="0"/>
            </a:endParaRPr>
          </a:p>
        </p:txBody>
      </p:sp>
      <p:sp>
        <p:nvSpPr>
          <p:cNvPr id="2" name="TextBox 1">
            <a:extLst>
              <a:ext uri="{FF2B5EF4-FFF2-40B4-BE49-F238E27FC236}">
                <a16:creationId xmlns:a16="http://schemas.microsoft.com/office/drawing/2014/main" id="{AED45FD1-D2E5-6247-B56C-80948013B18E}"/>
              </a:ext>
            </a:extLst>
          </p:cNvPr>
          <p:cNvSpPr txBox="1"/>
          <p:nvPr/>
        </p:nvSpPr>
        <p:spPr>
          <a:xfrm>
            <a:off x="1120775" y="1317440"/>
            <a:ext cx="1039959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dirty="0">
                <a:solidFill>
                  <a:srgbClr val="323332"/>
                </a:solidFill>
                <a:latin typeface="Helvetica" pitchFamily="2" charset="0"/>
                <a:ea typeface="+mj-ea"/>
                <a:cs typeface="+mj-cs"/>
                <a:sym typeface="Calibri"/>
              </a:rPr>
              <a:t>s</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td::move and std::forward are noexcept-specified, so we should support in in our implementations too</a:t>
            </a:r>
          </a:p>
        </p:txBody>
      </p:sp>
      <p:pic>
        <p:nvPicPr>
          <p:cNvPr id="7" name="Picture 6">
            <a:extLst>
              <a:ext uri="{FF2B5EF4-FFF2-40B4-BE49-F238E27FC236}">
                <a16:creationId xmlns:a16="http://schemas.microsoft.com/office/drawing/2014/main" id="{E9F0C5B8-9D42-FE40-A88C-5138833AE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775" y="2120900"/>
            <a:ext cx="6527800" cy="1308100"/>
          </a:xfrm>
          <a:prstGeom prst="rect">
            <a:avLst/>
          </a:prstGeom>
        </p:spPr>
      </p:pic>
      <p:pic>
        <p:nvPicPr>
          <p:cNvPr id="10" name="Picture 9">
            <a:extLst>
              <a:ext uri="{FF2B5EF4-FFF2-40B4-BE49-F238E27FC236}">
                <a16:creationId xmlns:a16="http://schemas.microsoft.com/office/drawing/2014/main" id="{F4D6F5F3-A094-3946-9A0B-A8A8DC9EB6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3879307"/>
            <a:ext cx="6360680" cy="2623200"/>
          </a:xfrm>
          <a:prstGeom prst="rect">
            <a:avLst/>
          </a:prstGeom>
        </p:spPr>
      </p:pic>
      <p:sp>
        <p:nvSpPr>
          <p:cNvPr id="13" name="Rectangle 12">
            <a:extLst>
              <a:ext uri="{FF2B5EF4-FFF2-40B4-BE49-F238E27FC236}">
                <a16:creationId xmlns:a16="http://schemas.microsoft.com/office/drawing/2014/main" id="{572B3FF7-4B95-4D4B-AD19-2B6FC67A81A9}"/>
              </a:ext>
            </a:extLst>
          </p:cNvPr>
          <p:cNvSpPr/>
          <p:nvPr/>
        </p:nvSpPr>
        <p:spPr>
          <a:xfrm>
            <a:off x="2063095" y="3429000"/>
            <a:ext cx="4643159" cy="307777"/>
          </a:xfrm>
          <a:prstGeom prst="rect">
            <a:avLst/>
          </a:prstGeom>
        </p:spPr>
        <p:txBody>
          <a:bodyPr wrap="square">
            <a:spAutoFit/>
          </a:bodyPr>
          <a:lstStyle/>
          <a:p>
            <a:pPr hangingPunct="0"/>
            <a:r>
              <a:rPr lang="en-GB" sz="1400" dirty="0">
                <a:solidFill>
                  <a:schemeClr val="accent6"/>
                </a:solidFill>
                <a:latin typeface="Helvetica" pitchFamily="2" charset="0"/>
                <a:sym typeface="Calibri"/>
              </a:rPr>
              <a:t>P</a:t>
            </a:r>
            <a:r>
              <a:rPr lang="en-RU" sz="1400" dirty="0">
                <a:solidFill>
                  <a:schemeClr val="accent6"/>
                </a:solidFill>
                <a:latin typeface="Helvetica" pitchFamily="2" charset="0"/>
                <a:sym typeface="Calibri"/>
              </a:rPr>
              <a:t>ic.53: std::move implementation, noexcept specification</a:t>
            </a:r>
          </a:p>
        </p:txBody>
      </p:sp>
      <p:sp>
        <p:nvSpPr>
          <p:cNvPr id="14" name="Rectangle 13">
            <a:extLst>
              <a:ext uri="{FF2B5EF4-FFF2-40B4-BE49-F238E27FC236}">
                <a16:creationId xmlns:a16="http://schemas.microsoft.com/office/drawing/2014/main" id="{93F35773-4216-3447-BB11-5DDE19480A1B}"/>
              </a:ext>
            </a:extLst>
          </p:cNvPr>
          <p:cNvSpPr/>
          <p:nvPr/>
        </p:nvSpPr>
        <p:spPr>
          <a:xfrm>
            <a:off x="1844672" y="6507232"/>
            <a:ext cx="4912885" cy="307777"/>
          </a:xfrm>
          <a:prstGeom prst="rect">
            <a:avLst/>
          </a:prstGeom>
        </p:spPr>
        <p:txBody>
          <a:bodyPr wrap="square">
            <a:spAutoFit/>
          </a:bodyPr>
          <a:lstStyle/>
          <a:p>
            <a:pPr hangingPunct="0"/>
            <a:r>
              <a:rPr lang="en-GB" sz="1400" dirty="0">
                <a:solidFill>
                  <a:schemeClr val="accent6"/>
                </a:solidFill>
                <a:latin typeface="Helvetica" pitchFamily="2" charset="0"/>
                <a:sym typeface="Calibri"/>
              </a:rPr>
              <a:t>P</a:t>
            </a:r>
            <a:r>
              <a:rPr lang="en-RU" sz="1400" dirty="0">
                <a:solidFill>
                  <a:schemeClr val="accent6"/>
                </a:solidFill>
                <a:latin typeface="Helvetica" pitchFamily="2" charset="0"/>
                <a:sym typeface="Calibri"/>
              </a:rPr>
              <a:t>ic.54: std::forward implementation, noexcept specification</a:t>
            </a:r>
          </a:p>
        </p:txBody>
      </p:sp>
    </p:spTree>
    <p:extLst>
      <p:ext uri="{BB962C8B-B14F-4D97-AF65-F5344CB8AC3E}">
        <p14:creationId xmlns:p14="http://schemas.microsoft.com/office/powerpoint/2010/main" val="1603039262"/>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Conditional </a:t>
            </a:r>
            <a:r>
              <a:rPr lang="en-US" dirty="0" err="1">
                <a:latin typeface="Helvetica" pitchFamily="2" charset="0"/>
              </a:rPr>
              <a:t>noexcept</a:t>
            </a:r>
            <a:r>
              <a:rPr lang="en-US" dirty="0">
                <a:latin typeface="Helvetica" pitchFamily="2" charset="0"/>
              </a:rPr>
              <a:t> specifiers in C++17</a:t>
            </a:r>
            <a:endParaRPr lang="ru-RU" dirty="0">
              <a:latin typeface="Helvetica" pitchFamily="2" charset="0"/>
            </a:endParaRPr>
          </a:p>
        </p:txBody>
      </p:sp>
      <p:sp>
        <p:nvSpPr>
          <p:cNvPr id="2" name="TextBox 1">
            <a:extLst>
              <a:ext uri="{FF2B5EF4-FFF2-40B4-BE49-F238E27FC236}">
                <a16:creationId xmlns:a16="http://schemas.microsoft.com/office/drawing/2014/main" id="{DA5BA816-4897-094B-9414-CFD85C842751}"/>
              </a:ext>
            </a:extLst>
          </p:cNvPr>
          <p:cNvSpPr txBox="1"/>
          <p:nvPr/>
        </p:nvSpPr>
        <p:spPr>
          <a:xfrm>
            <a:off x="1120775" y="1380834"/>
            <a:ext cx="1011370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err="1">
                <a:solidFill>
                  <a:srgbClr val="323332"/>
                </a:solidFill>
                <a:latin typeface="Helvetica" pitchFamily="2" charset="0"/>
                <a:ea typeface="+mj-ea"/>
                <a:cs typeface="+mj-cs"/>
                <a:sym typeface="Calibri"/>
              </a:rPr>
              <a:t>Noexcept</a:t>
            </a:r>
            <a:r>
              <a:rPr lang="en-GB" dirty="0">
                <a:solidFill>
                  <a:srgbClr val="323332"/>
                </a:solidFill>
                <a:latin typeface="Helvetica" pitchFamily="2" charset="0"/>
                <a:ea typeface="+mj-ea"/>
                <a:cs typeface="+mj-cs"/>
                <a:sym typeface="Calibri"/>
              </a:rPr>
              <a:t> specifier can also be conditional.</a:t>
            </a:r>
          </a:p>
          <a:p>
            <a:pPr hangingPunct="0"/>
            <a:r>
              <a:rPr lang="en-GB" dirty="0">
                <a:solidFill>
                  <a:srgbClr val="323332"/>
                </a:solidFill>
                <a:latin typeface="Helvetica" pitchFamily="2" charset="0"/>
                <a:ea typeface="+mj-ea"/>
                <a:cs typeface="+mj-cs"/>
                <a:sym typeface="Calibri"/>
              </a:rPr>
              <a:t>“Normal” </a:t>
            </a:r>
            <a:r>
              <a:rPr lang="en-GB" dirty="0" err="1">
                <a:solidFill>
                  <a:srgbClr val="323332"/>
                </a:solidFill>
                <a:latin typeface="Helvetica" pitchFamily="2" charset="0"/>
                <a:ea typeface="+mj-ea"/>
                <a:cs typeface="+mj-cs"/>
                <a:sym typeface="Calibri"/>
              </a:rPr>
              <a:t>noexcept</a:t>
            </a:r>
            <a:r>
              <a:rPr lang="en-GB" dirty="0">
                <a:solidFill>
                  <a:srgbClr val="323332"/>
                </a:solidFill>
                <a:latin typeface="Helvetica" pitchFamily="2" charset="0"/>
                <a:ea typeface="+mj-ea"/>
                <a:cs typeface="+mj-cs"/>
                <a:sym typeface="Calibri"/>
              </a:rPr>
              <a:t> specification is equivalent to </a:t>
            </a:r>
            <a:r>
              <a:rPr lang="en-GB" dirty="0" err="1">
                <a:solidFill>
                  <a:srgbClr val="000080"/>
                </a:solidFill>
                <a:latin typeface="Helvetica" pitchFamily="2" charset="0"/>
                <a:ea typeface="+mj-ea"/>
                <a:cs typeface="+mj-cs"/>
                <a:sym typeface="Calibri"/>
              </a:rPr>
              <a:t>noexcept</a:t>
            </a:r>
            <a:r>
              <a:rPr lang="en-GB" dirty="0">
                <a:solidFill>
                  <a:srgbClr val="000080"/>
                </a:solidFill>
                <a:latin typeface="Helvetica" pitchFamily="2" charset="0"/>
                <a:ea typeface="+mj-ea"/>
                <a:cs typeface="+mj-cs"/>
                <a:sym typeface="Calibri"/>
              </a:rPr>
              <a:t>(true)</a:t>
            </a:r>
            <a:r>
              <a:rPr lang="en-GB" dirty="0">
                <a:solidFill>
                  <a:schemeClr val="accent4"/>
                </a:solidFill>
                <a:latin typeface="Helvetica" pitchFamily="2" charset="0"/>
                <a:ea typeface="+mj-ea"/>
                <a:cs typeface="+mj-cs"/>
                <a:sym typeface="Calibri"/>
              </a:rPr>
              <a:t>.</a:t>
            </a:r>
            <a:endParaRPr lang="en-RU" dirty="0">
              <a:solidFill>
                <a:srgbClr val="000080"/>
              </a:solidFill>
              <a:latin typeface="Helvetica" pitchFamily="2" charset="0"/>
              <a:ea typeface="+mj-ea"/>
              <a:cs typeface="+mj-cs"/>
              <a:sym typeface="Calibri"/>
            </a:endParaRPr>
          </a:p>
        </p:txBody>
      </p:sp>
      <p:pic>
        <p:nvPicPr>
          <p:cNvPr id="7" name="Picture 6">
            <a:extLst>
              <a:ext uri="{FF2B5EF4-FFF2-40B4-BE49-F238E27FC236}">
                <a16:creationId xmlns:a16="http://schemas.microsoft.com/office/drawing/2014/main" id="{5496D444-F666-2F47-AEF9-84EEAC5859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0775" y="2505591"/>
            <a:ext cx="4391083" cy="3809911"/>
          </a:xfrm>
          <a:prstGeom prst="rect">
            <a:avLst/>
          </a:prstGeom>
        </p:spPr>
      </p:pic>
      <p:sp>
        <p:nvSpPr>
          <p:cNvPr id="14" name="Rectangle 13">
            <a:extLst>
              <a:ext uri="{FF2B5EF4-FFF2-40B4-BE49-F238E27FC236}">
                <a16:creationId xmlns:a16="http://schemas.microsoft.com/office/drawing/2014/main" id="{8C2855D9-E8E8-3C4A-ABB7-0BC6AAF6107C}"/>
              </a:ext>
            </a:extLst>
          </p:cNvPr>
          <p:cNvSpPr/>
          <p:nvPr/>
        </p:nvSpPr>
        <p:spPr>
          <a:xfrm>
            <a:off x="1865070" y="6315502"/>
            <a:ext cx="2895189" cy="307777"/>
          </a:xfrm>
          <a:prstGeom prst="rect">
            <a:avLst/>
          </a:prstGeom>
        </p:spPr>
        <p:txBody>
          <a:bodyPr wrap="square">
            <a:spAutoFit/>
          </a:bodyPr>
          <a:lstStyle/>
          <a:p>
            <a:pPr hangingPunct="0"/>
            <a:r>
              <a:rPr lang="en-GB" sz="1400" dirty="0">
                <a:solidFill>
                  <a:schemeClr val="accent6"/>
                </a:solidFill>
                <a:latin typeface="Helvetica" pitchFamily="2" charset="0"/>
                <a:sym typeface="Calibri"/>
              </a:rPr>
              <a:t>P</a:t>
            </a:r>
            <a:r>
              <a:rPr lang="en-RU" sz="1400" dirty="0">
                <a:solidFill>
                  <a:schemeClr val="accent6"/>
                </a:solidFill>
                <a:latin typeface="Helvetica" pitchFamily="2" charset="0"/>
                <a:sym typeface="Calibri"/>
              </a:rPr>
              <a:t>ic.55: conditional noexcept demo</a:t>
            </a:r>
          </a:p>
        </p:txBody>
      </p:sp>
      <p:sp>
        <p:nvSpPr>
          <p:cNvPr id="8" name="TextBox 7">
            <a:extLst>
              <a:ext uri="{FF2B5EF4-FFF2-40B4-BE49-F238E27FC236}">
                <a16:creationId xmlns:a16="http://schemas.microsoft.com/office/drawing/2014/main" id="{21176787-3B0C-8A4E-AC37-66F96402E026}"/>
              </a:ext>
            </a:extLst>
          </p:cNvPr>
          <p:cNvSpPr txBox="1"/>
          <p:nvPr/>
        </p:nvSpPr>
        <p:spPr>
          <a:xfrm>
            <a:off x="5909345" y="2447454"/>
            <a:ext cx="5997388" cy="25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In the demonstration, noexcept function throw</a:t>
            </a:r>
            <a:r>
              <a:rPr kumimoji="0" lang="en-US" sz="1800" b="0" i="0" u="none" strike="noStrike" cap="none" spc="0" normalizeH="0" baseline="0" dirty="0">
                <a:ln>
                  <a:noFill/>
                </a:ln>
                <a:solidFill>
                  <a:srgbClr val="323332"/>
                </a:solidFill>
                <a:effectLst/>
                <a:uFillTx/>
                <a:latin typeface="Helvetica" pitchFamily="2" charset="0"/>
                <a:ea typeface="+mj-ea"/>
                <a:cs typeface="+mj-cs"/>
                <a:sym typeface="Calibri"/>
              </a:rPr>
              <a:t>s</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an exception from itself, but it </a:t>
            </a:r>
            <a:r>
              <a:rPr kumimoji="0" lang="en-US" sz="1800" b="0" i="0" u="none" strike="noStrike" cap="none" spc="0" normalizeH="0" baseline="0" dirty="0">
                <a:ln>
                  <a:noFill/>
                </a:ln>
                <a:solidFill>
                  <a:srgbClr val="323332"/>
                </a:solidFill>
                <a:effectLst/>
                <a:uFillTx/>
                <a:latin typeface="Helvetica" pitchFamily="2" charset="0"/>
                <a:ea typeface="+mj-ea"/>
                <a:cs typeface="+mj-cs"/>
                <a:sym typeface="Calibri"/>
              </a:rPr>
              <a:t>does</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n’t cause the program to be terminate</a:t>
            </a:r>
            <a:r>
              <a:rPr kumimoji="0" lang="en-US" sz="1800" b="0" i="0" u="none" strike="noStrike" cap="none" spc="0" normalizeH="0" baseline="0" dirty="0">
                <a:ln>
                  <a:noFill/>
                </a:ln>
                <a:solidFill>
                  <a:srgbClr val="323332"/>
                </a:solidFill>
                <a:effectLst/>
                <a:uFillTx/>
                <a:latin typeface="Helvetica" pitchFamily="2" charset="0"/>
                <a:ea typeface="+mj-ea"/>
                <a:cs typeface="+mj-cs"/>
                <a:sym typeface="Calibri"/>
              </a:rPr>
              <a:t>d.</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ru-RU" dirty="0">
              <a:solidFill>
                <a:srgbClr val="323332"/>
              </a:solidFill>
              <a:latin typeface="Helvetica" pitchFamily="2" charset="0"/>
              <a:ea typeface="+mj-ea"/>
              <a:cs typeface="+mj-cs"/>
              <a:sym typeface="Calibri"/>
            </a:endParaRPr>
          </a:p>
          <a:p>
            <a:pPr marL="285750" indent="-285750" hangingPunct="0">
              <a:buFont typeface="Arial" panose="020B0604020202020204" pitchFamily="34" charset="0"/>
              <a:buChar char="•"/>
            </a:pPr>
            <a:r>
              <a:rPr lang="en-GB" dirty="0"/>
              <a:t>The conditional </a:t>
            </a:r>
            <a:r>
              <a:rPr lang="en-GB" dirty="0" err="1"/>
              <a:t>noexcept</a:t>
            </a:r>
            <a:r>
              <a:rPr lang="en-GB" dirty="0"/>
              <a:t> is a great way to indicate when your function will not throw an exception.</a:t>
            </a:r>
          </a:p>
          <a:p>
            <a:pPr hangingPunct="0"/>
            <a:endParaRPr kumimoji="0" lang="en-GB" sz="1800" b="0" i="0" u="none" strike="noStrike" cap="none" spc="0" normalizeH="0" baseline="0" dirty="0">
              <a:ln>
                <a:noFill/>
              </a:ln>
              <a:solidFill>
                <a:srgbClr val="323332"/>
              </a:solidFill>
              <a:effectLst/>
              <a:uFillTx/>
              <a:latin typeface="Helvetica" pitchFamily="2" charset="0"/>
              <a:ea typeface="+mj-ea"/>
              <a:cs typeface="+mj-cs"/>
              <a:sym typeface="Calibri"/>
            </a:endParaRPr>
          </a:p>
          <a:p>
            <a:pPr marL="285750" indent="-285750" hangingPunct="0">
              <a:buFont typeface="Arial" panose="020B0604020202020204" pitchFamily="34" charset="0"/>
              <a:buChar char="•"/>
            </a:pPr>
            <a:r>
              <a:rPr lang="en-GB" dirty="0"/>
              <a:t>If you make a mistake, it may cause the program to be immediately terminated.</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978361073"/>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Potentially throwing functions in C++17</a:t>
            </a:r>
            <a:endParaRPr lang="ru-RU" dirty="0">
              <a:latin typeface="Helvetica" pitchFamily="2" charset="0"/>
            </a:endParaRPr>
          </a:p>
        </p:txBody>
      </p:sp>
      <p:sp>
        <p:nvSpPr>
          <p:cNvPr id="6" name="Rectangle 2">
            <a:extLst>
              <a:ext uri="{FF2B5EF4-FFF2-40B4-BE49-F238E27FC236}">
                <a16:creationId xmlns:a16="http://schemas.microsoft.com/office/drawing/2014/main" id="{58D7E83C-FA3F-D045-9209-B912B6391656}"/>
              </a:ext>
            </a:extLst>
          </p:cNvPr>
          <p:cNvSpPr>
            <a:spLocks noChangeArrowheads="1"/>
          </p:cNvSpPr>
          <p:nvPr/>
        </p:nvSpPr>
        <p:spPr bwMode="auto">
          <a:xfrm>
            <a:off x="878542" y="1894669"/>
            <a:ext cx="10416987" cy="4283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53920" tIns="4761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RU" altLang="en-RU" b="1" dirty="0">
                <a:solidFill>
                  <a:schemeClr val="accent4"/>
                </a:solidFill>
                <a:latin typeface="Helvetica" pitchFamily="2" charset="0"/>
              </a:rPr>
              <a:t>Definition</a:t>
            </a:r>
            <a:r>
              <a:rPr lang="en-RU" altLang="en-RU" dirty="0">
                <a:solidFill>
                  <a:schemeClr val="accent4"/>
                </a:solidFill>
                <a:latin typeface="Helvetica" pitchFamily="2" charset="0"/>
              </a:rPr>
              <a:t>: p</a:t>
            </a:r>
            <a:r>
              <a:rPr kumimoji="0" lang="en-RU" altLang="en-RU" b="0" u="none" strike="noStrike" cap="none" normalizeH="0" baseline="0" dirty="0">
                <a:ln>
                  <a:noFill/>
                </a:ln>
                <a:solidFill>
                  <a:schemeClr val="accent4"/>
                </a:solidFill>
                <a:effectLst/>
                <a:latin typeface="Helvetica" pitchFamily="2" charset="0"/>
              </a:rPr>
              <a:t>otentially-throwing functions are: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RU" altLang="en-RU" dirty="0">
                <a:solidFill>
                  <a:schemeClr val="accent4"/>
                </a:solidFill>
                <a:latin typeface="Helvetica" pitchFamily="2" charset="0"/>
              </a:rPr>
              <a:t>F</a:t>
            </a:r>
            <a:r>
              <a:rPr kumimoji="0" lang="en-RU" altLang="en-RU" b="0" u="none" strike="noStrike" cap="none" normalizeH="0" baseline="0" dirty="0">
                <a:ln>
                  <a:noFill/>
                </a:ln>
                <a:solidFill>
                  <a:schemeClr val="accent4"/>
                </a:solidFill>
                <a:effectLst/>
                <a:latin typeface="Helvetica" pitchFamily="2" charset="0"/>
              </a:rPr>
              <a:t>unctions declared with conditional noexcept specifier whose expression evaluates to false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RU" altLang="en-RU" dirty="0">
                <a:solidFill>
                  <a:schemeClr val="accent4"/>
                </a:solidFill>
                <a:latin typeface="Helvetica" pitchFamily="2" charset="0"/>
              </a:rPr>
              <a:t>F</a:t>
            </a:r>
            <a:r>
              <a:rPr kumimoji="0" lang="en-RU" altLang="en-RU" b="0" u="none" strike="noStrike" cap="none" normalizeH="0" baseline="0" dirty="0">
                <a:ln>
                  <a:noFill/>
                </a:ln>
                <a:solidFill>
                  <a:schemeClr val="accent4"/>
                </a:solidFill>
                <a:effectLst/>
                <a:latin typeface="Helvetica" pitchFamily="2" charset="0"/>
              </a:rPr>
              <a:t>unctions declared without noexcept specifier </a:t>
            </a:r>
            <a:r>
              <a:rPr kumimoji="0" lang="en-RU" altLang="en-RU" b="1" u="none" strike="noStrike" cap="none" normalizeH="0" baseline="0" dirty="0">
                <a:ln>
                  <a:noFill/>
                </a:ln>
                <a:solidFill>
                  <a:srgbClr val="FB2A38"/>
                </a:solidFill>
                <a:effectLst/>
                <a:latin typeface="Helvetica" pitchFamily="2" charset="0"/>
              </a:rPr>
              <a:t>except for</a:t>
            </a:r>
          </a:p>
          <a:p>
            <a:pPr marL="742950" lvl="1" indent="-285750" eaLnBrk="0" fontAlgn="base" hangingPunct="0">
              <a:spcBef>
                <a:spcPct val="0"/>
              </a:spcBef>
              <a:spcAft>
                <a:spcPct val="0"/>
              </a:spcAft>
              <a:buFont typeface="Arial" panose="020B0604020202020204" pitchFamily="34" charset="0"/>
              <a:buChar char="•"/>
            </a:pPr>
            <a:r>
              <a:rPr kumimoji="0" lang="en-RU" altLang="en-RU" b="0" u="none" strike="noStrike" cap="none" normalizeH="0" baseline="0" dirty="0">
                <a:ln>
                  <a:noFill/>
                </a:ln>
                <a:solidFill>
                  <a:srgbClr val="0070C0"/>
                </a:solidFill>
                <a:effectLst/>
                <a:latin typeface="Helvetica" pitchFamily="2" charset="0"/>
              </a:rPr>
              <a:t>Destructors </a:t>
            </a:r>
            <a:r>
              <a:rPr kumimoji="0" lang="en-RU" altLang="en-RU" b="0" u="none" strike="noStrike" cap="none" normalizeH="0" baseline="0" dirty="0">
                <a:ln>
                  <a:noFill/>
                </a:ln>
                <a:solidFill>
                  <a:schemeClr val="accent4"/>
                </a:solidFill>
                <a:effectLst/>
                <a:latin typeface="Helvetica" pitchFamily="2" charset="0"/>
              </a:rPr>
              <a:t>unless the destructor of any potentially-constructed base or member is potentially-throwing.</a:t>
            </a:r>
          </a:p>
          <a:p>
            <a:pPr marL="742950" lvl="1" indent="-285750" eaLnBrk="0" fontAlgn="base" hangingPunct="0">
              <a:spcBef>
                <a:spcPct val="0"/>
              </a:spcBef>
              <a:spcAft>
                <a:spcPct val="0"/>
              </a:spcAft>
              <a:buFont typeface="Arial" panose="020B0604020202020204" pitchFamily="34" charset="0"/>
              <a:buChar char="•"/>
            </a:pPr>
            <a:r>
              <a:rPr kumimoji="0" lang="en-RU" altLang="en-RU" b="0" u="none" strike="noStrike" cap="none" normalizeH="0" baseline="0" dirty="0">
                <a:ln>
                  <a:noFill/>
                </a:ln>
                <a:solidFill>
                  <a:srgbClr val="0070C0"/>
                </a:solidFill>
                <a:effectLst/>
                <a:latin typeface="Helvetica" pitchFamily="2" charset="0"/>
              </a:rPr>
              <a:t>Default constructor</a:t>
            </a:r>
            <a:r>
              <a:rPr kumimoji="0" lang="en-RU" altLang="en-RU" b="0" u="none" strike="noStrike" cap="none" normalizeH="0" baseline="0" dirty="0">
                <a:ln>
                  <a:noFill/>
                </a:ln>
                <a:solidFill>
                  <a:schemeClr val="accent4"/>
                </a:solidFill>
                <a:effectLst/>
                <a:latin typeface="Helvetica" pitchFamily="2" charset="0"/>
              </a:rPr>
              <a:t>, </a:t>
            </a:r>
            <a:r>
              <a:rPr kumimoji="0" lang="en-RU" altLang="en-RU" b="0" u="none" strike="noStrike" cap="none" normalizeH="0" baseline="0" dirty="0">
                <a:ln>
                  <a:noFill/>
                </a:ln>
                <a:solidFill>
                  <a:srgbClr val="0070C0"/>
                </a:solidFill>
                <a:effectLst/>
                <a:latin typeface="Helvetica" pitchFamily="2" charset="0"/>
              </a:rPr>
              <a:t>copy constructors</a:t>
            </a:r>
            <a:r>
              <a:rPr kumimoji="0" lang="en-RU" altLang="en-RU" b="0" u="none" strike="noStrike" cap="none" normalizeH="0" baseline="0" dirty="0">
                <a:ln>
                  <a:noFill/>
                </a:ln>
                <a:solidFill>
                  <a:schemeClr val="accent4"/>
                </a:solidFill>
                <a:effectLst/>
                <a:latin typeface="Helvetica" pitchFamily="2" charset="0"/>
              </a:rPr>
              <a:t>, </a:t>
            </a:r>
            <a:r>
              <a:rPr kumimoji="0" lang="en-RU" altLang="en-RU" b="0" u="none" strike="noStrike" cap="none" normalizeH="0" baseline="0" dirty="0">
                <a:ln>
                  <a:noFill/>
                </a:ln>
                <a:solidFill>
                  <a:srgbClr val="0070C0"/>
                </a:solidFill>
                <a:effectLst/>
                <a:latin typeface="Helvetica" pitchFamily="2" charset="0"/>
              </a:rPr>
              <a:t>move constructors </a:t>
            </a:r>
            <a:r>
              <a:rPr kumimoji="0" lang="en-RU" altLang="en-RU" b="0" u="none" strike="noStrike" cap="none" normalizeH="0" baseline="0" dirty="0">
                <a:ln>
                  <a:noFill/>
                </a:ln>
                <a:solidFill>
                  <a:schemeClr val="accent4"/>
                </a:solidFill>
                <a:effectLst/>
                <a:latin typeface="Helvetica" pitchFamily="2" charset="0"/>
              </a:rPr>
              <a:t>that are implicitly-declared or defaulted on their first declaration unless </a:t>
            </a:r>
            <a:r>
              <a:rPr lang="en-GB" dirty="0">
                <a:solidFill>
                  <a:schemeClr val="accent4"/>
                </a:solidFill>
                <a:latin typeface="Helvetica" pitchFamily="2" charset="0"/>
              </a:rPr>
              <a:t>the invocation of any assignment operator in the implicit definition is potentially-throwing.</a:t>
            </a:r>
            <a:endParaRPr kumimoji="0" lang="en-RU" altLang="en-RU" b="0" u="none" strike="noStrike" cap="none" normalizeH="0" baseline="0" dirty="0">
              <a:ln>
                <a:noFill/>
              </a:ln>
              <a:solidFill>
                <a:schemeClr val="accent4"/>
              </a:solidFill>
              <a:effectLst/>
              <a:latin typeface="Helvetica" pitchFamily="2" charset="0"/>
            </a:endParaRPr>
          </a:p>
          <a:p>
            <a:pPr marL="742950" lvl="1" indent="-285750" eaLnBrk="0" fontAlgn="base" hangingPunct="0">
              <a:spcBef>
                <a:spcPct val="0"/>
              </a:spcBef>
              <a:spcAft>
                <a:spcPct val="0"/>
              </a:spcAft>
              <a:buFont typeface="Arial" panose="020B0604020202020204" pitchFamily="34" charset="0"/>
              <a:buChar char="•"/>
            </a:pPr>
            <a:r>
              <a:rPr lang="en-RU" altLang="en-RU" dirty="0">
                <a:solidFill>
                  <a:srgbClr val="0070C0"/>
                </a:solidFill>
                <a:latin typeface="Helvetica" pitchFamily="2" charset="0"/>
              </a:rPr>
              <a:t>Copy assignment </a:t>
            </a:r>
            <a:r>
              <a:rPr kumimoji="0" lang="en-RU" altLang="en-RU" b="0" strike="noStrike" cap="none" normalizeH="0" baseline="0" dirty="0">
                <a:ln>
                  <a:noFill/>
                </a:ln>
                <a:solidFill>
                  <a:srgbClr val="0070C0"/>
                </a:solidFill>
                <a:effectLst/>
                <a:latin typeface="Helvetica" pitchFamily="2" charset="0"/>
              </a:rPr>
              <a:t>operators</a:t>
            </a:r>
            <a:r>
              <a:rPr kumimoji="0" lang="en-RU" altLang="en-RU" b="0" strike="noStrike" cap="none" normalizeH="0" baseline="0" dirty="0">
                <a:ln>
                  <a:noFill/>
                </a:ln>
                <a:solidFill>
                  <a:schemeClr val="accent4"/>
                </a:solidFill>
                <a:effectLst/>
                <a:latin typeface="Helvetica" pitchFamily="2" charset="0"/>
              </a:rPr>
              <a:t>, </a:t>
            </a:r>
            <a:r>
              <a:rPr kumimoji="0" lang="en-RU" altLang="en-RU" b="0" strike="noStrike" cap="none" normalizeH="0" baseline="0" dirty="0">
                <a:ln>
                  <a:noFill/>
                </a:ln>
                <a:solidFill>
                  <a:srgbClr val="0070C0"/>
                </a:solidFill>
                <a:effectLst/>
                <a:latin typeface="Helvetica" pitchFamily="2" charset="0"/>
              </a:rPr>
              <a:t>move assignment operators</a:t>
            </a:r>
            <a:r>
              <a:rPr kumimoji="0" lang="en-RU" altLang="en-RU" b="0" strike="noStrike" cap="none" normalizeH="0" baseline="0" dirty="0">
                <a:ln>
                  <a:noFill/>
                </a:ln>
                <a:solidFill>
                  <a:schemeClr val="accent4"/>
                </a:solidFill>
                <a:effectLst/>
                <a:latin typeface="Helvetica" pitchFamily="2" charset="0"/>
              </a:rPr>
              <a:t> that are implicitly-declared or </a:t>
            </a:r>
            <a:r>
              <a:rPr kumimoji="0" lang="en-RU" altLang="en-RU" b="0" u="none" strike="noStrike" cap="none" normalizeH="0" baseline="0" dirty="0">
                <a:ln>
                  <a:noFill/>
                </a:ln>
                <a:solidFill>
                  <a:schemeClr val="accent4"/>
                </a:solidFill>
                <a:effectLst/>
                <a:latin typeface="Helvetica" pitchFamily="2" charset="0"/>
              </a:rPr>
              <a:t>defaulted on their first declaration unless the invocation of any assignment operator in the implicit definition is potentially-throwing.</a:t>
            </a:r>
          </a:p>
          <a:p>
            <a:pPr marL="742950" lvl="1" indent="-285750" eaLnBrk="0" fontAlgn="base" hangingPunct="0">
              <a:spcBef>
                <a:spcPct val="0"/>
              </a:spcBef>
              <a:spcAft>
                <a:spcPct val="0"/>
              </a:spcAft>
              <a:buFont typeface="Arial" panose="020B0604020202020204" pitchFamily="34" charset="0"/>
              <a:buChar char="•"/>
            </a:pPr>
            <a:r>
              <a:rPr kumimoji="0" lang="en-RU" altLang="en-RU" b="0" u="none" strike="noStrike" cap="none" normalizeH="0" baseline="0" dirty="0">
                <a:ln>
                  <a:noFill/>
                </a:ln>
                <a:solidFill>
                  <a:srgbClr val="0070C0"/>
                </a:solidFill>
                <a:effectLst/>
                <a:latin typeface="Helvetica" pitchFamily="2" charset="0"/>
              </a:rPr>
              <a:t>Deallocation functions</a:t>
            </a:r>
            <a:r>
              <a:rPr kumimoji="0" lang="en-RU" altLang="en-RU" b="0" u="none" strike="noStrike" cap="none" normalizeH="0" baseline="0" dirty="0">
                <a:ln>
                  <a:noFill/>
                </a:ln>
                <a:solidFill>
                  <a:schemeClr val="accent4"/>
                </a:solidFill>
                <a:effectLst/>
                <a:latin typeface="Helvetica" pitchFamily="2" charset="0"/>
              </a:rPr>
              <a:t>.</a:t>
            </a:r>
          </a:p>
          <a:p>
            <a:pPr marL="742950" lvl="1" indent="-285750" eaLnBrk="0" fontAlgn="base" hangingPunct="0">
              <a:spcBef>
                <a:spcPct val="0"/>
              </a:spcBef>
              <a:spcAft>
                <a:spcPct val="0"/>
              </a:spcAft>
              <a:buFont typeface="Arial" panose="020B0604020202020204" pitchFamily="34" charset="0"/>
              <a:buChar char="•"/>
            </a:pPr>
            <a:r>
              <a:rPr lang="en-US" altLang="en-RU" dirty="0">
                <a:solidFill>
                  <a:srgbClr val="0070C0"/>
                </a:solidFill>
                <a:latin typeface="Helvetica" pitchFamily="2" charset="0"/>
              </a:rPr>
              <a:t>4 more…</a:t>
            </a:r>
            <a:endParaRPr lang="en-RU" altLang="en-RU" dirty="0">
              <a:solidFill>
                <a:srgbClr val="0070C0"/>
              </a:solidFill>
              <a:latin typeface="Helvetica" pitchFamily="2" charset="0"/>
            </a:endParaRPr>
          </a:p>
          <a:p>
            <a:pPr eaLnBrk="0" fontAlgn="base" hangingPunct="0">
              <a:spcBef>
                <a:spcPct val="0"/>
              </a:spcBef>
              <a:spcAft>
                <a:spcPct val="0"/>
              </a:spcAft>
            </a:pPr>
            <a:endParaRPr lang="en-RU" altLang="en-RU" dirty="0">
              <a:solidFill>
                <a:schemeClr val="accent4"/>
              </a:solidFill>
              <a:latin typeface="Helvetica" pitchFamily="2" charset="0"/>
            </a:endParaRPr>
          </a:p>
          <a:p>
            <a:pPr eaLnBrk="0" fontAlgn="base" hangingPunct="0">
              <a:spcBef>
                <a:spcPct val="0"/>
              </a:spcBef>
              <a:spcAft>
                <a:spcPct val="0"/>
              </a:spcAft>
            </a:pPr>
            <a:r>
              <a:rPr lang="en-RU" altLang="en-RU" b="1" dirty="0">
                <a:solidFill>
                  <a:schemeClr val="accent4"/>
                </a:solidFill>
                <a:latin typeface="Helvetica" pitchFamily="2" charset="0"/>
              </a:rPr>
              <a:t>Definition</a:t>
            </a:r>
            <a:r>
              <a:rPr lang="en-RU" altLang="en-RU" dirty="0">
                <a:solidFill>
                  <a:schemeClr val="accent4"/>
                </a:solidFill>
                <a:latin typeface="Helvetica" pitchFamily="2" charset="0"/>
              </a:rPr>
              <a:t>: n</a:t>
            </a:r>
            <a:r>
              <a:rPr kumimoji="0" lang="en-RU" altLang="en-RU" b="0" u="none" strike="noStrike" cap="none" normalizeH="0" baseline="0" dirty="0">
                <a:ln>
                  <a:noFill/>
                </a:ln>
                <a:solidFill>
                  <a:schemeClr val="accent4"/>
                </a:solidFill>
                <a:effectLst/>
                <a:latin typeface="Helvetica" pitchFamily="2" charset="0"/>
              </a:rPr>
              <a:t>on-throwing functions are all others.</a:t>
            </a:r>
          </a:p>
        </p:txBody>
      </p:sp>
    </p:spTree>
    <p:extLst>
      <p:ext uri="{BB962C8B-B14F-4D97-AF65-F5344CB8AC3E}">
        <p14:creationId xmlns:p14="http://schemas.microsoft.com/office/powerpoint/2010/main" val="2212938771"/>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err="1">
                <a:latin typeface="Helvetica" pitchFamily="2" charset="0"/>
              </a:rPr>
              <a:t>Noexcept</a:t>
            </a:r>
            <a:r>
              <a:rPr lang="en-US" dirty="0">
                <a:latin typeface="Helvetica" pitchFamily="2" charset="0"/>
              </a:rPr>
              <a:t> operator in C++17</a:t>
            </a:r>
            <a:endParaRPr lang="ru-RU" dirty="0">
              <a:latin typeface="Helvetica" pitchFamily="2" charset="0"/>
            </a:endParaRPr>
          </a:p>
        </p:txBody>
      </p:sp>
      <p:sp>
        <p:nvSpPr>
          <p:cNvPr id="2" name="TextBox 1">
            <a:extLst>
              <a:ext uri="{FF2B5EF4-FFF2-40B4-BE49-F238E27FC236}">
                <a16:creationId xmlns:a16="http://schemas.microsoft.com/office/drawing/2014/main" id="{DA5BA816-4897-094B-9414-CFD85C842751}"/>
              </a:ext>
            </a:extLst>
          </p:cNvPr>
          <p:cNvSpPr txBox="1"/>
          <p:nvPr/>
        </p:nvSpPr>
        <p:spPr>
          <a:xfrm>
            <a:off x="1120773" y="1636294"/>
            <a:ext cx="4257569" cy="4247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latin typeface="Helvetica" pitchFamily="2" charset="0"/>
              </a:rPr>
              <a:t>The </a:t>
            </a:r>
            <a:r>
              <a:rPr lang="en-GB" dirty="0" err="1">
                <a:latin typeface="Helvetica" pitchFamily="2" charset="0"/>
              </a:rPr>
              <a:t>noexcept</a:t>
            </a:r>
            <a:r>
              <a:rPr lang="en-GB" dirty="0">
                <a:latin typeface="Helvetica" pitchFamily="2" charset="0"/>
              </a:rPr>
              <a:t> keyword can mean 2 things in C++: </a:t>
            </a:r>
            <a:r>
              <a:rPr lang="en-GB" dirty="0" err="1">
                <a:latin typeface="Helvetica" pitchFamily="2" charset="0"/>
              </a:rPr>
              <a:t>noexcept</a:t>
            </a:r>
            <a:r>
              <a:rPr lang="en-GB" dirty="0">
                <a:latin typeface="Helvetica" pitchFamily="2" charset="0"/>
              </a:rPr>
              <a:t> specifier (</a:t>
            </a:r>
            <a:r>
              <a:rPr lang="en-GB" i="1" dirty="0">
                <a:latin typeface="Helvetica" pitchFamily="2" charset="0"/>
              </a:rPr>
              <a:t>in the standard form or in the conditional form</a:t>
            </a:r>
            <a:r>
              <a:rPr lang="en-GB" dirty="0">
                <a:latin typeface="Helvetica" pitchFamily="2" charset="0"/>
              </a:rPr>
              <a:t>) and </a:t>
            </a:r>
            <a:r>
              <a:rPr lang="en-GB" b="1" dirty="0">
                <a:latin typeface="Helvetica" pitchFamily="2" charset="0"/>
              </a:rPr>
              <a:t>operator </a:t>
            </a:r>
            <a:r>
              <a:rPr lang="en-GB" b="1" dirty="0" err="1">
                <a:latin typeface="Helvetica" pitchFamily="2" charset="0"/>
              </a:rPr>
              <a:t>noexcept</a:t>
            </a:r>
            <a:r>
              <a:rPr lang="en-GB" dirty="0">
                <a:latin typeface="Helvetica" pitchFamily="2" charset="0"/>
              </a:rPr>
              <a:t>.</a:t>
            </a:r>
          </a:p>
          <a:p>
            <a:endParaRPr lang="en-GB" dirty="0">
              <a:latin typeface="Helvetica" pitchFamily="2" charset="0"/>
            </a:endParaRPr>
          </a:p>
          <a:p>
            <a:pPr marL="285750" indent="-285750">
              <a:buFont typeface="Arial" panose="020B0604020202020204" pitchFamily="34" charset="0"/>
              <a:buChar char="•"/>
            </a:pPr>
            <a:r>
              <a:rPr lang="en-GB" dirty="0">
                <a:latin typeface="Helvetica" pitchFamily="2" charset="0"/>
              </a:rPr>
              <a:t>The </a:t>
            </a:r>
            <a:r>
              <a:rPr lang="en-GB" dirty="0" err="1">
                <a:latin typeface="Helvetica" pitchFamily="2" charset="0"/>
              </a:rPr>
              <a:t>noexcept</a:t>
            </a:r>
            <a:r>
              <a:rPr lang="en-GB" dirty="0">
                <a:latin typeface="Helvetica" pitchFamily="2" charset="0"/>
              </a:rPr>
              <a:t> operator performs a </a:t>
            </a:r>
            <a:r>
              <a:rPr lang="en-GB" b="1" dirty="0">
                <a:latin typeface="Helvetica" pitchFamily="2" charset="0"/>
              </a:rPr>
              <a:t>compile-time</a:t>
            </a:r>
            <a:r>
              <a:rPr lang="en-GB" dirty="0">
                <a:latin typeface="Helvetica" pitchFamily="2" charset="0"/>
              </a:rPr>
              <a:t> check that returns true if an expression is declared to not throw any exceptions.</a:t>
            </a:r>
          </a:p>
          <a:p>
            <a:pPr marL="285750" indent="-285750">
              <a:buFont typeface="Arial" panose="020B0604020202020204" pitchFamily="34" charset="0"/>
              <a:buChar char="•"/>
            </a:pPr>
            <a:endParaRPr lang="en-GB" dirty="0">
              <a:latin typeface="Helvetica" pitchFamily="2" charset="0"/>
            </a:endParaRPr>
          </a:p>
          <a:p>
            <a:pPr marL="285750" indent="-285750">
              <a:buFont typeface="Arial" panose="020B0604020202020204" pitchFamily="34" charset="0"/>
              <a:buChar char="•"/>
            </a:pPr>
            <a:r>
              <a:rPr lang="en-GB" dirty="0">
                <a:latin typeface="Helvetica" pitchFamily="2" charset="0"/>
              </a:rPr>
              <a:t>It can be used within a function template’s </a:t>
            </a:r>
            <a:r>
              <a:rPr lang="en-GB" dirty="0" err="1">
                <a:latin typeface="Helvetica" pitchFamily="2" charset="0"/>
              </a:rPr>
              <a:t>noexcept</a:t>
            </a:r>
            <a:r>
              <a:rPr lang="en-GB" dirty="0">
                <a:latin typeface="Helvetica" pitchFamily="2" charset="0"/>
              </a:rPr>
              <a:t> specifier to declare that the function will throw exceptions for some types (and won’t for all others)</a:t>
            </a:r>
          </a:p>
        </p:txBody>
      </p:sp>
      <p:pic>
        <p:nvPicPr>
          <p:cNvPr id="8" name="Picture 7">
            <a:extLst>
              <a:ext uri="{FF2B5EF4-FFF2-40B4-BE49-F238E27FC236}">
                <a16:creationId xmlns:a16="http://schemas.microsoft.com/office/drawing/2014/main" id="{B53F1518-5145-6844-90FB-4C3A987560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8342" y="1636294"/>
            <a:ext cx="6462307" cy="4495154"/>
          </a:xfrm>
          <a:prstGeom prst="rect">
            <a:avLst/>
          </a:prstGeom>
        </p:spPr>
      </p:pic>
      <p:sp>
        <p:nvSpPr>
          <p:cNvPr id="14" name="Rectangle 13">
            <a:extLst>
              <a:ext uri="{FF2B5EF4-FFF2-40B4-BE49-F238E27FC236}">
                <a16:creationId xmlns:a16="http://schemas.microsoft.com/office/drawing/2014/main" id="{FC59994E-A8F4-CA47-878B-1715B71B61D1}"/>
              </a:ext>
            </a:extLst>
          </p:cNvPr>
          <p:cNvSpPr/>
          <p:nvPr/>
        </p:nvSpPr>
        <p:spPr>
          <a:xfrm>
            <a:off x="7238736" y="6131448"/>
            <a:ext cx="2741517" cy="307777"/>
          </a:xfrm>
          <a:prstGeom prst="rect">
            <a:avLst/>
          </a:prstGeom>
        </p:spPr>
        <p:txBody>
          <a:bodyPr wrap="square">
            <a:spAutoFit/>
          </a:bodyPr>
          <a:lstStyle/>
          <a:p>
            <a:pPr hangingPunct="0"/>
            <a:r>
              <a:rPr lang="en-GB" sz="1400" dirty="0">
                <a:solidFill>
                  <a:schemeClr val="accent6"/>
                </a:solidFill>
                <a:latin typeface="Helvetica" pitchFamily="2" charset="0"/>
                <a:sym typeface="Calibri"/>
              </a:rPr>
              <a:t>P</a:t>
            </a:r>
            <a:r>
              <a:rPr lang="en-RU" sz="1400" dirty="0">
                <a:solidFill>
                  <a:schemeClr val="accent6"/>
                </a:solidFill>
                <a:latin typeface="Helvetica" pitchFamily="2" charset="0"/>
                <a:sym typeface="Calibri"/>
              </a:rPr>
              <a:t>ic.56: operator noexcept demo</a:t>
            </a:r>
          </a:p>
        </p:txBody>
      </p:sp>
    </p:spTree>
    <p:extLst>
      <p:ext uri="{BB962C8B-B14F-4D97-AF65-F5344CB8AC3E}">
        <p14:creationId xmlns:p14="http://schemas.microsoft.com/office/powerpoint/2010/main" val="1090599876"/>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Some useful type traits</a:t>
            </a:r>
          </a:p>
        </p:txBody>
      </p:sp>
      <p:sp>
        <p:nvSpPr>
          <p:cNvPr id="3" name="TextBox 2">
            <a:extLst>
              <a:ext uri="{FF2B5EF4-FFF2-40B4-BE49-F238E27FC236}">
                <a16:creationId xmlns:a16="http://schemas.microsoft.com/office/drawing/2014/main" id="{AEF40B28-9702-6C42-AC07-A59D4C9D3D53}"/>
              </a:ext>
            </a:extLst>
          </p:cNvPr>
          <p:cNvSpPr txBox="1"/>
          <p:nvPr/>
        </p:nvSpPr>
        <p:spPr>
          <a:xfrm>
            <a:off x="1120775" y="1334257"/>
            <a:ext cx="10135891" cy="21236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sz="2400" dirty="0">
                <a:solidFill>
                  <a:srgbClr val="000080"/>
                </a:solidFill>
                <a:latin typeface="Helvetica" pitchFamily="2" charset="0"/>
                <a:ea typeface="+mj-ea"/>
                <a:cs typeface="+mj-cs"/>
                <a:sym typeface="Calibri"/>
              </a:rPr>
              <a:t>s</a:t>
            </a:r>
            <a:r>
              <a:rPr kumimoji="0" lang="en-RU" sz="2400" b="0" i="0" u="none" strike="noStrike" cap="none" spc="0" normalizeH="0" baseline="0" dirty="0">
                <a:ln>
                  <a:noFill/>
                </a:ln>
                <a:solidFill>
                  <a:srgbClr val="000080"/>
                </a:solidFill>
                <a:effectLst/>
                <a:uFillTx/>
                <a:latin typeface="Helvetica" pitchFamily="2" charset="0"/>
                <a:ea typeface="+mj-ea"/>
                <a:cs typeface="+mj-cs"/>
                <a:sym typeface="Calibri"/>
              </a:rPr>
              <a:t>td::is_constructible&lt;T, Args…&gt;</a:t>
            </a:r>
            <a:endParaRPr kumimoji="0" lang="en-RU" sz="2400" b="0" i="0" u="none" strike="noStrike" cap="none" spc="0" normalizeH="0" baseline="0" dirty="0">
              <a:ln>
                <a:noFill/>
              </a:ln>
              <a:solidFill>
                <a:schemeClr val="accent4"/>
              </a:solidFill>
              <a:effectLst/>
              <a:uFillTx/>
              <a:latin typeface="Helvetica" pitchFamily="2" charset="0"/>
              <a:ea typeface="+mj-ea"/>
              <a:cs typeface="+mj-cs"/>
              <a:sym typeface="Calibri"/>
            </a:endParaRPr>
          </a:p>
          <a:p>
            <a:pPr marL="285750" indent="-285750">
              <a:buFont typeface="Arial" panose="020B0604020202020204" pitchFamily="34" charset="0"/>
              <a:buChar char="•"/>
            </a:pPr>
            <a:r>
              <a:rPr lang="en-GB" dirty="0">
                <a:solidFill>
                  <a:schemeClr val="accent4"/>
                </a:solidFill>
                <a:latin typeface="Helvetica" pitchFamily="2" charset="0"/>
              </a:rPr>
              <a:t>If T is an object or reference type and the expression</a:t>
            </a:r>
            <a:r>
              <a:rPr lang="en-GB" dirty="0">
                <a:latin typeface="Helvetica" pitchFamily="2" charset="0"/>
              </a:rPr>
              <a:t> </a:t>
            </a:r>
            <a:r>
              <a:rPr lang="en-GB" dirty="0">
                <a:solidFill>
                  <a:srgbClr val="000080"/>
                </a:solidFill>
                <a:latin typeface="Helvetica" pitchFamily="2" charset="0"/>
              </a:rPr>
              <a:t>T </a:t>
            </a:r>
            <a:r>
              <a:rPr lang="en-GB" dirty="0" err="1">
                <a:solidFill>
                  <a:srgbClr val="000080"/>
                </a:solidFill>
                <a:latin typeface="Helvetica" pitchFamily="2" charset="0"/>
              </a:rPr>
              <a:t>obj</a:t>
            </a:r>
            <a:r>
              <a:rPr lang="en-GB" dirty="0">
                <a:solidFill>
                  <a:srgbClr val="000080"/>
                </a:solidFill>
                <a:latin typeface="Helvetica" pitchFamily="2" charset="0"/>
              </a:rPr>
              <a:t>(</a:t>
            </a:r>
            <a:r>
              <a:rPr lang="en-GB" dirty="0" err="1">
                <a:solidFill>
                  <a:srgbClr val="000080"/>
                </a:solidFill>
                <a:latin typeface="Helvetica" pitchFamily="2" charset="0"/>
              </a:rPr>
              <a:t>args</a:t>
            </a:r>
            <a:r>
              <a:rPr lang="en-GB" dirty="0">
                <a:solidFill>
                  <a:srgbClr val="000080"/>
                </a:solidFill>
                <a:latin typeface="Helvetica" pitchFamily="2" charset="0"/>
              </a:rPr>
              <a:t>...)</a:t>
            </a:r>
            <a:r>
              <a:rPr lang="en-GB" dirty="0">
                <a:latin typeface="Helvetica" pitchFamily="2" charset="0"/>
              </a:rPr>
              <a:t> </a:t>
            </a:r>
            <a:r>
              <a:rPr lang="en-GB" dirty="0">
                <a:solidFill>
                  <a:schemeClr val="accent4"/>
                </a:solidFill>
                <a:latin typeface="Helvetica" pitchFamily="2" charset="0"/>
              </a:rPr>
              <a:t>is well-formed, provides the member constant </a:t>
            </a:r>
            <a:r>
              <a:rPr lang="en-GB" dirty="0">
                <a:solidFill>
                  <a:srgbClr val="0070C0"/>
                </a:solidFill>
                <a:latin typeface="Helvetica" pitchFamily="2" charset="0"/>
              </a:rPr>
              <a:t>value</a:t>
            </a:r>
            <a:r>
              <a:rPr lang="en-GB" dirty="0">
                <a:latin typeface="Helvetica" pitchFamily="2" charset="0"/>
              </a:rPr>
              <a:t> </a:t>
            </a:r>
            <a:r>
              <a:rPr lang="en-GB" dirty="0">
                <a:solidFill>
                  <a:schemeClr val="accent4"/>
                </a:solidFill>
                <a:latin typeface="Helvetica" pitchFamily="2" charset="0"/>
              </a:rPr>
              <a:t>equal to true. In all other cases,</a:t>
            </a:r>
            <a:r>
              <a:rPr lang="en-GB" dirty="0">
                <a:latin typeface="Helvetica" pitchFamily="2" charset="0"/>
              </a:rPr>
              <a:t> </a:t>
            </a:r>
            <a:r>
              <a:rPr lang="en-GB" dirty="0">
                <a:solidFill>
                  <a:srgbClr val="0070C0"/>
                </a:solidFill>
                <a:latin typeface="Helvetica" pitchFamily="2" charset="0"/>
              </a:rPr>
              <a:t>value</a:t>
            </a:r>
            <a:r>
              <a:rPr lang="en-GB" dirty="0">
                <a:latin typeface="Helvetica" pitchFamily="2" charset="0"/>
              </a:rPr>
              <a:t> </a:t>
            </a:r>
            <a:r>
              <a:rPr lang="en-GB" dirty="0">
                <a:solidFill>
                  <a:schemeClr val="accent4"/>
                </a:solidFill>
                <a:latin typeface="Helvetica" pitchFamily="2" charset="0"/>
              </a:rPr>
              <a:t>is false. </a:t>
            </a:r>
            <a:r>
              <a:rPr lang="en-GB" dirty="0" err="1">
                <a:solidFill>
                  <a:schemeClr val="accent4"/>
                </a:solidFill>
                <a:latin typeface="Helvetica" pitchFamily="2" charset="0"/>
              </a:rPr>
              <a:t>i.e</a:t>
            </a:r>
            <a:r>
              <a:rPr lang="en-GB" dirty="0">
                <a:solidFill>
                  <a:schemeClr val="accent4"/>
                </a:solidFill>
                <a:latin typeface="Helvetica" pitchFamily="2" charset="0"/>
              </a:rPr>
              <a:t>, just checks if there is a constructor of the type</a:t>
            </a:r>
            <a:r>
              <a:rPr lang="en-GB" dirty="0">
                <a:latin typeface="Helvetica" pitchFamily="2" charset="0"/>
              </a:rPr>
              <a:t> </a:t>
            </a:r>
            <a:r>
              <a:rPr lang="en-GB" dirty="0">
                <a:solidFill>
                  <a:srgbClr val="000080"/>
                </a:solidFill>
                <a:latin typeface="Helvetica" pitchFamily="2" charset="0"/>
              </a:rPr>
              <a:t>T</a:t>
            </a:r>
            <a:r>
              <a:rPr lang="en-GB" dirty="0">
                <a:latin typeface="Helvetica" pitchFamily="2" charset="0"/>
              </a:rPr>
              <a:t> </a:t>
            </a:r>
            <a:r>
              <a:rPr lang="en-GB" dirty="0">
                <a:solidFill>
                  <a:schemeClr val="accent4"/>
                </a:solidFill>
                <a:latin typeface="Helvetica" pitchFamily="2" charset="0"/>
              </a:rPr>
              <a:t>that takes arguments of the provided type.</a:t>
            </a:r>
          </a:p>
          <a:p>
            <a:pPr marL="285750" indent="-285750">
              <a:buFont typeface="Arial" panose="020B0604020202020204" pitchFamily="34" charset="0"/>
              <a:buChar char="•"/>
            </a:pPr>
            <a:r>
              <a:rPr lang="en-GB" dirty="0">
                <a:solidFill>
                  <a:schemeClr val="accent4"/>
                </a:solidFill>
                <a:latin typeface="Helvetica" pitchFamily="2" charset="0"/>
              </a:rPr>
              <a:t>For the purposes of this check, the variable definition is never interpreted as a function declaration.</a:t>
            </a:r>
          </a:p>
          <a:p>
            <a:pPr marL="285750" indent="-285750">
              <a:buFont typeface="Arial" panose="020B0604020202020204" pitchFamily="34" charset="0"/>
              <a:buChar char="•"/>
            </a:pPr>
            <a:r>
              <a:rPr lang="en-GB" dirty="0">
                <a:solidFill>
                  <a:schemeClr val="accent4"/>
                </a:solidFill>
                <a:latin typeface="Helvetica" pitchFamily="2" charset="0"/>
              </a:rPr>
              <a:t>Access checks are performed as if from a context unrelated to </a:t>
            </a:r>
            <a:r>
              <a:rPr lang="en-GB" dirty="0">
                <a:solidFill>
                  <a:srgbClr val="002060"/>
                </a:solidFill>
                <a:latin typeface="Helvetica" pitchFamily="2" charset="0"/>
              </a:rPr>
              <a:t>T</a:t>
            </a:r>
            <a:r>
              <a:rPr lang="en-GB" dirty="0">
                <a:solidFill>
                  <a:schemeClr val="accent4"/>
                </a:solidFill>
                <a:latin typeface="Helvetica" pitchFamily="2" charset="0"/>
              </a:rPr>
              <a:t> and any of the types in </a:t>
            </a:r>
            <a:r>
              <a:rPr lang="en-GB" dirty="0" err="1">
                <a:solidFill>
                  <a:srgbClr val="002060"/>
                </a:solidFill>
                <a:latin typeface="Helvetica" pitchFamily="2" charset="0"/>
              </a:rPr>
              <a:t>Args</a:t>
            </a:r>
            <a:r>
              <a:rPr lang="en-GB" dirty="0">
                <a:solidFill>
                  <a:schemeClr val="accent4"/>
                </a:solidFill>
                <a:latin typeface="Helvetica" pitchFamily="2" charset="0"/>
              </a:rPr>
              <a:t>.</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5" name="Picture 4">
            <a:extLst>
              <a:ext uri="{FF2B5EF4-FFF2-40B4-BE49-F238E27FC236}">
                <a16:creationId xmlns:a16="http://schemas.microsoft.com/office/drawing/2014/main" id="{FCDFE55C-C7BB-7741-A613-E26A54F719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042" y="3487118"/>
            <a:ext cx="7189760" cy="2875904"/>
          </a:xfrm>
          <a:prstGeom prst="rect">
            <a:avLst/>
          </a:prstGeom>
        </p:spPr>
      </p:pic>
      <p:sp>
        <p:nvSpPr>
          <p:cNvPr id="10" name="Rectangle 9">
            <a:extLst>
              <a:ext uri="{FF2B5EF4-FFF2-40B4-BE49-F238E27FC236}">
                <a16:creationId xmlns:a16="http://schemas.microsoft.com/office/drawing/2014/main" id="{EB987CA1-9111-7E42-B18A-FEFD9F53CA9B}"/>
              </a:ext>
            </a:extLst>
          </p:cNvPr>
          <p:cNvSpPr/>
          <p:nvPr/>
        </p:nvSpPr>
        <p:spPr>
          <a:xfrm>
            <a:off x="4885857" y="6392227"/>
            <a:ext cx="2605726" cy="307777"/>
          </a:xfrm>
          <a:prstGeom prst="rect">
            <a:avLst/>
          </a:prstGeom>
        </p:spPr>
        <p:txBody>
          <a:bodyPr wrap="square">
            <a:spAutoFit/>
          </a:bodyPr>
          <a:lstStyle/>
          <a:p>
            <a:pPr hangingPunct="0"/>
            <a:r>
              <a:rPr lang="en-GB" sz="1400" dirty="0">
                <a:solidFill>
                  <a:schemeClr val="accent6"/>
                </a:solidFill>
                <a:latin typeface="Helvetica" pitchFamily="2" charset="0"/>
                <a:sym typeface="Calibri"/>
              </a:rPr>
              <a:t>P</a:t>
            </a:r>
            <a:r>
              <a:rPr lang="en-RU" sz="1400" dirty="0">
                <a:solidFill>
                  <a:schemeClr val="accent6"/>
                </a:solidFill>
                <a:latin typeface="Helvetica" pitchFamily="2" charset="0"/>
                <a:sym typeface="Calibri"/>
              </a:rPr>
              <a:t>ic.57: example of the usage</a:t>
            </a:r>
          </a:p>
        </p:txBody>
      </p:sp>
    </p:spTree>
    <p:extLst>
      <p:ext uri="{BB962C8B-B14F-4D97-AF65-F5344CB8AC3E}">
        <p14:creationId xmlns:p14="http://schemas.microsoft.com/office/powerpoint/2010/main" val="705267769"/>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Some useful type traits</a:t>
            </a:r>
          </a:p>
        </p:txBody>
      </p:sp>
      <p:sp>
        <p:nvSpPr>
          <p:cNvPr id="3" name="TextBox 2">
            <a:extLst>
              <a:ext uri="{FF2B5EF4-FFF2-40B4-BE49-F238E27FC236}">
                <a16:creationId xmlns:a16="http://schemas.microsoft.com/office/drawing/2014/main" id="{AEF40B28-9702-6C42-AC07-A59D4C9D3D53}"/>
              </a:ext>
            </a:extLst>
          </p:cNvPr>
          <p:cNvSpPr txBox="1"/>
          <p:nvPr/>
        </p:nvSpPr>
        <p:spPr>
          <a:xfrm>
            <a:off x="1120775" y="1943216"/>
            <a:ext cx="10135891" cy="33239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sz="2400" dirty="0">
                <a:solidFill>
                  <a:srgbClr val="000080"/>
                </a:solidFill>
                <a:latin typeface="Helvetica" pitchFamily="2" charset="0"/>
                <a:ea typeface="+mj-ea"/>
                <a:cs typeface="+mj-cs"/>
                <a:sym typeface="Calibri"/>
              </a:rPr>
              <a:t>s</a:t>
            </a:r>
            <a:r>
              <a:rPr kumimoji="0" lang="en-RU" sz="2400" b="0" i="0" u="none" strike="noStrike" cap="none" spc="0" normalizeH="0" baseline="0" dirty="0">
                <a:ln>
                  <a:noFill/>
                </a:ln>
                <a:solidFill>
                  <a:srgbClr val="000080"/>
                </a:solidFill>
                <a:effectLst/>
                <a:uFillTx/>
                <a:latin typeface="Helvetica" pitchFamily="2" charset="0"/>
                <a:ea typeface="+mj-ea"/>
                <a:cs typeface="+mj-cs"/>
                <a:sym typeface="Calibri"/>
              </a:rPr>
              <a:t>td::is_default_constructible&lt;T&gt;</a:t>
            </a:r>
            <a:endParaRPr kumimoji="0" lang="en-RU" sz="2400" b="0" i="0" u="none" strike="noStrike" cap="none" spc="0" normalizeH="0" baseline="0" dirty="0">
              <a:ln>
                <a:noFill/>
              </a:ln>
              <a:solidFill>
                <a:schemeClr val="accent4"/>
              </a:solidFill>
              <a:effectLst/>
              <a:uFillTx/>
              <a:latin typeface="Helvetica" pitchFamily="2" charset="0"/>
              <a:ea typeface="+mj-ea"/>
              <a:cs typeface="+mj-cs"/>
              <a:sym typeface="Calibri"/>
            </a:endParaRPr>
          </a:p>
          <a:p>
            <a:pPr marL="285750" indent="-285750">
              <a:buFont typeface="Arial" panose="020B0604020202020204" pitchFamily="34" charset="0"/>
              <a:buChar char="•"/>
            </a:pPr>
            <a:r>
              <a:rPr kumimoji="0" lang="en-GB" sz="1800" b="0" i="0" u="none" strike="noStrike" cap="none" spc="0" normalizeH="0" baseline="0" dirty="0">
                <a:ln>
                  <a:noFill/>
                </a:ln>
                <a:solidFill>
                  <a:schemeClr val="accent4"/>
                </a:solidFill>
                <a:effectLst/>
                <a:uFillTx/>
                <a:latin typeface="Helvetica" pitchFamily="2" charset="0"/>
                <a:ea typeface="+mj-ea"/>
                <a:cs typeface="+mj-cs"/>
                <a:sym typeface="Calibri"/>
              </a:rPr>
              <a:t>Same as </a:t>
            </a:r>
            <a:r>
              <a:rPr kumimoji="0" lang="en-GB" sz="1800" b="0" i="0" u="none" strike="noStrike" cap="none" spc="0" normalizeH="0" baseline="0" dirty="0">
                <a:ln>
                  <a:noFill/>
                </a:ln>
                <a:solidFill>
                  <a:srgbClr val="002060"/>
                </a:solidFill>
                <a:effectLst/>
                <a:uFillTx/>
                <a:latin typeface="Helvetica" pitchFamily="2" charset="0"/>
                <a:ea typeface="+mj-ea"/>
                <a:cs typeface="+mj-cs"/>
                <a:sym typeface="Calibri"/>
              </a:rPr>
              <a:t>std::</a:t>
            </a:r>
            <a:r>
              <a:rPr kumimoji="0" lang="en-GB" sz="1800" b="0" i="0" u="none" strike="noStrike" cap="none" spc="0" normalizeH="0" baseline="0" dirty="0" err="1">
                <a:ln>
                  <a:noFill/>
                </a:ln>
                <a:solidFill>
                  <a:srgbClr val="002060"/>
                </a:solidFill>
                <a:effectLst/>
                <a:uFillTx/>
                <a:latin typeface="Helvetica" pitchFamily="2" charset="0"/>
                <a:ea typeface="+mj-ea"/>
                <a:cs typeface="+mj-cs"/>
                <a:sym typeface="Calibri"/>
              </a:rPr>
              <a:t>is_constructible</a:t>
            </a:r>
            <a:r>
              <a:rPr kumimoji="0" lang="en-GB" sz="1800" b="0" i="0" u="none" strike="noStrike" cap="none" spc="0" normalizeH="0" baseline="0" dirty="0">
                <a:ln>
                  <a:noFill/>
                </a:ln>
                <a:solidFill>
                  <a:srgbClr val="002060"/>
                </a:solidFill>
                <a:effectLst/>
                <a:uFillTx/>
                <a:latin typeface="Helvetica" pitchFamily="2" charset="0"/>
                <a:ea typeface="+mj-ea"/>
                <a:cs typeface="+mj-cs"/>
                <a:sym typeface="Calibri"/>
              </a:rPr>
              <a:t>&lt;T&gt; </a:t>
            </a:r>
            <a:r>
              <a:rPr kumimoji="0" lang="en-GB" sz="1800" b="0" i="0" u="none" strike="noStrike" cap="none" spc="0" normalizeH="0" baseline="0" dirty="0">
                <a:ln>
                  <a:noFill/>
                </a:ln>
                <a:solidFill>
                  <a:schemeClr val="accent4"/>
                </a:solidFill>
                <a:effectLst/>
                <a:uFillTx/>
                <a:latin typeface="Helvetica" pitchFamily="2" charset="0"/>
                <a:ea typeface="+mj-ea"/>
                <a:cs typeface="+mj-cs"/>
                <a:sym typeface="Calibri"/>
              </a:rPr>
              <a:t>(no </a:t>
            </a:r>
            <a:r>
              <a:rPr kumimoji="0" lang="en-GB" sz="1800" b="0" i="0" u="none" strike="noStrike" cap="none" spc="0" normalizeH="0" baseline="0" dirty="0" err="1">
                <a:ln>
                  <a:noFill/>
                </a:ln>
                <a:solidFill>
                  <a:srgbClr val="002060"/>
                </a:solidFill>
                <a:effectLst/>
                <a:uFillTx/>
                <a:latin typeface="Helvetica" pitchFamily="2" charset="0"/>
                <a:ea typeface="+mj-ea"/>
                <a:cs typeface="+mj-cs"/>
                <a:sym typeface="Calibri"/>
              </a:rPr>
              <a:t>Args</a:t>
            </a:r>
            <a:r>
              <a:rPr kumimoji="0" lang="en-GB" sz="1800" b="0" i="0" u="none" strike="noStrike" cap="none" spc="0" normalizeH="0" baseline="0" dirty="0">
                <a:ln>
                  <a:noFill/>
                </a:ln>
                <a:solidFill>
                  <a:schemeClr val="accent4"/>
                </a:solidFill>
                <a:effectLst/>
                <a:uFillTx/>
                <a:latin typeface="Helvetica" pitchFamily="2" charset="0"/>
                <a:ea typeface="+mj-ea"/>
                <a:cs typeface="+mj-cs"/>
                <a:sym typeface="Calibri"/>
              </a:rPr>
              <a:t> provided).</a:t>
            </a:r>
          </a:p>
          <a:p>
            <a:pPr hangingPunct="0"/>
            <a:endParaRPr lang="en-GB" dirty="0">
              <a:solidFill>
                <a:srgbClr val="000080"/>
              </a:solidFill>
              <a:latin typeface="Helvetica" pitchFamily="2" charset="0"/>
              <a:sym typeface="Calibri"/>
            </a:endParaRPr>
          </a:p>
          <a:p>
            <a:pPr hangingPunct="0"/>
            <a:endParaRPr lang="en-GB" dirty="0">
              <a:solidFill>
                <a:srgbClr val="000080"/>
              </a:solidFill>
              <a:latin typeface="Helvetica" pitchFamily="2" charset="0"/>
              <a:sym typeface="Calibri"/>
            </a:endParaRPr>
          </a:p>
          <a:p>
            <a:pPr hangingPunct="0"/>
            <a:r>
              <a:rPr lang="en-GB" sz="2400" dirty="0">
                <a:solidFill>
                  <a:srgbClr val="000080"/>
                </a:solidFill>
                <a:latin typeface="Helvetica" pitchFamily="2" charset="0"/>
                <a:sym typeface="Calibri"/>
              </a:rPr>
              <a:t>s</a:t>
            </a:r>
            <a:r>
              <a:rPr lang="en-RU" sz="2400" dirty="0">
                <a:solidFill>
                  <a:srgbClr val="000080"/>
                </a:solidFill>
                <a:latin typeface="Helvetica" pitchFamily="2" charset="0"/>
                <a:sym typeface="Calibri"/>
              </a:rPr>
              <a:t>td::is_copy_constructible&lt;T&gt;</a:t>
            </a:r>
            <a:endParaRPr lang="en-RU" sz="2400" dirty="0">
              <a:solidFill>
                <a:schemeClr val="accent4"/>
              </a:solidFill>
              <a:latin typeface="Helvetica" pitchFamily="2" charset="0"/>
              <a:sym typeface="Calibri"/>
            </a:endParaRPr>
          </a:p>
          <a:p>
            <a:pPr marL="285750" indent="-285750">
              <a:buFont typeface="Arial" panose="020B0604020202020204" pitchFamily="34" charset="0"/>
              <a:buChar char="•"/>
            </a:pPr>
            <a:r>
              <a:rPr lang="en-GB" dirty="0">
                <a:solidFill>
                  <a:schemeClr val="accent4"/>
                </a:solidFill>
                <a:latin typeface="Helvetica" pitchFamily="2" charset="0"/>
                <a:sym typeface="Calibri"/>
              </a:rPr>
              <a:t>Same as std::</a:t>
            </a:r>
            <a:r>
              <a:rPr lang="en-GB" dirty="0" err="1">
                <a:solidFill>
                  <a:schemeClr val="accent4"/>
                </a:solidFill>
                <a:latin typeface="Helvetica" pitchFamily="2" charset="0"/>
                <a:sym typeface="Calibri"/>
              </a:rPr>
              <a:t>is_constructible</a:t>
            </a:r>
            <a:r>
              <a:rPr lang="en-GB" dirty="0">
                <a:latin typeface="Helvetica" pitchFamily="2" charset="0"/>
              </a:rPr>
              <a:t>&lt;T, </a:t>
            </a:r>
            <a:r>
              <a:rPr lang="en-GB" dirty="0" err="1">
                <a:latin typeface="Helvetica" pitchFamily="2" charset="0"/>
              </a:rPr>
              <a:t>const</a:t>
            </a:r>
            <a:r>
              <a:rPr lang="en-GB" dirty="0">
                <a:latin typeface="Helvetica" pitchFamily="2" charset="0"/>
              </a:rPr>
              <a:t> T&amp;&gt;::value</a:t>
            </a:r>
          </a:p>
          <a:p>
            <a:pPr hangingPunct="0"/>
            <a:endParaRPr lang="en-GB" sz="2400" dirty="0">
              <a:solidFill>
                <a:srgbClr val="000080"/>
              </a:solidFill>
              <a:latin typeface="Helvetica" pitchFamily="2" charset="0"/>
              <a:sym typeface="Calibri"/>
            </a:endParaRPr>
          </a:p>
          <a:p>
            <a:pPr hangingPunct="0"/>
            <a:endParaRPr lang="en-GB" sz="2400" dirty="0">
              <a:solidFill>
                <a:srgbClr val="000080"/>
              </a:solidFill>
              <a:latin typeface="Helvetica" pitchFamily="2" charset="0"/>
              <a:sym typeface="Calibri"/>
            </a:endParaRPr>
          </a:p>
          <a:p>
            <a:pPr hangingPunct="0"/>
            <a:r>
              <a:rPr lang="en-GB" sz="2400" dirty="0">
                <a:solidFill>
                  <a:srgbClr val="000080"/>
                </a:solidFill>
                <a:latin typeface="Helvetica" pitchFamily="2" charset="0"/>
                <a:sym typeface="Calibri"/>
              </a:rPr>
              <a:t>s</a:t>
            </a:r>
            <a:r>
              <a:rPr lang="en-RU" sz="2400" dirty="0">
                <a:solidFill>
                  <a:srgbClr val="000080"/>
                </a:solidFill>
                <a:latin typeface="Helvetica" pitchFamily="2" charset="0"/>
                <a:sym typeface="Calibri"/>
              </a:rPr>
              <a:t>td::is_move_constructible&lt;T&gt;</a:t>
            </a:r>
            <a:endParaRPr lang="en-RU" sz="2400" dirty="0">
              <a:solidFill>
                <a:schemeClr val="accent4"/>
              </a:solidFill>
              <a:latin typeface="Helvetica" pitchFamily="2" charset="0"/>
              <a:sym typeface="Calibri"/>
            </a:endParaRPr>
          </a:p>
          <a:p>
            <a:pPr marL="285750" indent="-285750">
              <a:buFont typeface="Arial" panose="020B0604020202020204" pitchFamily="34" charset="0"/>
              <a:buChar char="•"/>
            </a:pPr>
            <a:r>
              <a:rPr lang="en-GB" dirty="0">
                <a:solidFill>
                  <a:schemeClr val="accent4"/>
                </a:solidFill>
                <a:latin typeface="Helvetica" pitchFamily="2" charset="0"/>
                <a:sym typeface="Calibri"/>
              </a:rPr>
              <a:t>Same as std::</a:t>
            </a:r>
            <a:r>
              <a:rPr lang="en-GB" dirty="0" err="1">
                <a:solidFill>
                  <a:schemeClr val="accent4"/>
                </a:solidFill>
                <a:latin typeface="Helvetica" pitchFamily="2" charset="0"/>
                <a:sym typeface="Calibri"/>
              </a:rPr>
              <a:t>is_constructible</a:t>
            </a:r>
            <a:r>
              <a:rPr lang="en-GB" dirty="0">
                <a:solidFill>
                  <a:schemeClr val="accent4"/>
                </a:solidFill>
                <a:latin typeface="Helvetica" pitchFamily="2" charset="0"/>
                <a:sym typeface="Calibri"/>
              </a:rPr>
              <a:t> </a:t>
            </a:r>
            <a:r>
              <a:rPr lang="en-GB" dirty="0">
                <a:latin typeface="Helvetica" pitchFamily="2" charset="0"/>
              </a:rPr>
              <a:t>&lt;T, T&amp;&amp;&gt;::value</a:t>
            </a:r>
            <a:endParaRPr lang="en-GB" dirty="0">
              <a:solidFill>
                <a:schemeClr val="accent4"/>
              </a:solidFill>
              <a:latin typeface="Helvetica" pitchFamily="2" charset="0"/>
              <a:sym typeface="Calibri"/>
            </a:endParaRPr>
          </a:p>
        </p:txBody>
      </p:sp>
    </p:spTree>
    <p:extLst>
      <p:ext uri="{BB962C8B-B14F-4D97-AF65-F5344CB8AC3E}">
        <p14:creationId xmlns:p14="http://schemas.microsoft.com/office/powerpoint/2010/main" val="302422654"/>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Some useful type traits</a:t>
            </a:r>
          </a:p>
        </p:txBody>
      </p:sp>
      <p:sp>
        <p:nvSpPr>
          <p:cNvPr id="3" name="TextBox 2">
            <a:extLst>
              <a:ext uri="{FF2B5EF4-FFF2-40B4-BE49-F238E27FC236}">
                <a16:creationId xmlns:a16="http://schemas.microsoft.com/office/drawing/2014/main" id="{AEF40B28-9702-6C42-AC07-A59D4C9D3D53}"/>
              </a:ext>
            </a:extLst>
          </p:cNvPr>
          <p:cNvSpPr txBox="1"/>
          <p:nvPr/>
        </p:nvSpPr>
        <p:spPr>
          <a:xfrm>
            <a:off x="1120775" y="1334257"/>
            <a:ext cx="10135891" cy="24006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endParaRPr lang="en-GB" dirty="0">
              <a:solidFill>
                <a:schemeClr val="accent4"/>
              </a:solidFill>
              <a:latin typeface="Helvetica" pitchFamily="2" charset="0"/>
              <a:sym typeface="Calibri"/>
            </a:endParaRPr>
          </a:p>
          <a:p>
            <a:r>
              <a:rPr lang="en-GB" sz="2400" dirty="0">
                <a:solidFill>
                  <a:srgbClr val="000080"/>
                </a:solidFill>
                <a:latin typeface="Helvetica" pitchFamily="2" charset="0"/>
                <a:sym typeface="Calibri"/>
              </a:rPr>
              <a:t>s</a:t>
            </a:r>
            <a:r>
              <a:rPr lang="en-RU" sz="2400" dirty="0">
                <a:solidFill>
                  <a:srgbClr val="000080"/>
                </a:solidFill>
                <a:latin typeface="Helvetica" pitchFamily="2" charset="0"/>
                <a:sym typeface="Calibri"/>
              </a:rPr>
              <a:t>td::is_assignable&lt;T, U&gt;</a:t>
            </a:r>
            <a:endParaRPr lang="en-RU" sz="2400" dirty="0">
              <a:solidFill>
                <a:schemeClr val="accent4"/>
              </a:solidFill>
              <a:latin typeface="Helvetica" pitchFamily="2" charset="0"/>
              <a:sym typeface="Calibri"/>
            </a:endParaRPr>
          </a:p>
          <a:p>
            <a:pPr marL="285750" indent="-285750">
              <a:buFont typeface="Arial" panose="020B0604020202020204" pitchFamily="34" charset="0"/>
              <a:buChar char="•"/>
            </a:pPr>
            <a:r>
              <a:rPr lang="en-GB" dirty="0"/>
              <a:t>Suppose that </a:t>
            </a:r>
            <a:r>
              <a:rPr lang="en-GB" dirty="0" err="1">
                <a:solidFill>
                  <a:srgbClr val="002060"/>
                </a:solidFill>
              </a:rPr>
              <a:t>t_obj</a:t>
            </a:r>
            <a:r>
              <a:rPr lang="en-GB" dirty="0">
                <a:solidFill>
                  <a:srgbClr val="002060"/>
                </a:solidFill>
              </a:rPr>
              <a:t> </a:t>
            </a:r>
            <a:r>
              <a:rPr lang="en-GB" dirty="0"/>
              <a:t>and </a:t>
            </a:r>
            <a:r>
              <a:rPr lang="en-GB" dirty="0" err="1">
                <a:solidFill>
                  <a:srgbClr val="002060"/>
                </a:solidFill>
              </a:rPr>
              <a:t>u_obj</a:t>
            </a:r>
            <a:r>
              <a:rPr lang="en-GB" dirty="0">
                <a:solidFill>
                  <a:srgbClr val="002060"/>
                </a:solidFill>
              </a:rPr>
              <a:t> </a:t>
            </a:r>
            <a:r>
              <a:rPr lang="en-GB" dirty="0"/>
              <a:t>are instances of the types </a:t>
            </a:r>
            <a:r>
              <a:rPr lang="en-GB" dirty="0">
                <a:solidFill>
                  <a:srgbClr val="002060"/>
                </a:solidFill>
              </a:rPr>
              <a:t>T</a:t>
            </a:r>
            <a:r>
              <a:rPr lang="en-GB" dirty="0"/>
              <a:t> and </a:t>
            </a:r>
            <a:r>
              <a:rPr lang="en-GB" dirty="0">
                <a:solidFill>
                  <a:srgbClr val="002060"/>
                </a:solidFill>
              </a:rPr>
              <a:t>U</a:t>
            </a:r>
            <a:r>
              <a:rPr lang="en-GB" dirty="0"/>
              <a:t> respectively. If the expression </a:t>
            </a:r>
            <a:r>
              <a:rPr lang="en-GB" dirty="0" err="1">
                <a:solidFill>
                  <a:srgbClr val="002060"/>
                </a:solidFill>
              </a:rPr>
              <a:t>t_obj</a:t>
            </a:r>
            <a:r>
              <a:rPr lang="en-GB" dirty="0">
                <a:solidFill>
                  <a:srgbClr val="002060"/>
                </a:solidFill>
              </a:rPr>
              <a:t> = </a:t>
            </a:r>
            <a:r>
              <a:rPr lang="en-GB" dirty="0" err="1">
                <a:solidFill>
                  <a:srgbClr val="002060"/>
                </a:solidFill>
              </a:rPr>
              <a:t>u_obj</a:t>
            </a:r>
            <a:r>
              <a:rPr lang="en-GB" dirty="0"/>
              <a:t> is well-formed in unevaluated context, provides the member constant </a:t>
            </a:r>
            <a:r>
              <a:rPr lang="en-GB" dirty="0">
                <a:solidFill>
                  <a:srgbClr val="0070C0"/>
                </a:solidFill>
              </a:rPr>
              <a:t>value</a:t>
            </a:r>
            <a:r>
              <a:rPr lang="en-GB" dirty="0"/>
              <a:t> equal to true. Otherwise, </a:t>
            </a:r>
            <a:r>
              <a:rPr lang="en-GB" dirty="0">
                <a:solidFill>
                  <a:srgbClr val="0070C0"/>
                </a:solidFill>
              </a:rPr>
              <a:t>value</a:t>
            </a:r>
            <a:r>
              <a:rPr lang="en-GB" dirty="0"/>
              <a:t> is false.</a:t>
            </a:r>
          </a:p>
          <a:p>
            <a:pPr marL="285750" indent="-285750">
              <a:buFont typeface="Arial" panose="020B0604020202020204" pitchFamily="34" charset="0"/>
              <a:buChar char="•"/>
            </a:pPr>
            <a:r>
              <a:rPr lang="en-GB" dirty="0"/>
              <a:t>Access checks are performed as if from a context unrelated to either type.</a:t>
            </a:r>
          </a:p>
          <a:p>
            <a:pPr marL="285750" indent="-285750">
              <a:buFont typeface="Arial" panose="020B0604020202020204" pitchFamily="34" charset="0"/>
              <a:buChar char="•"/>
            </a:pPr>
            <a:r>
              <a:rPr lang="en-GB" dirty="0">
                <a:solidFill>
                  <a:srgbClr val="002060"/>
                </a:solidFill>
              </a:rPr>
              <a:t>T</a:t>
            </a:r>
            <a:r>
              <a:rPr lang="en-GB" dirty="0"/>
              <a:t> and </a:t>
            </a:r>
            <a:r>
              <a:rPr lang="en-GB" dirty="0">
                <a:solidFill>
                  <a:srgbClr val="002060"/>
                </a:solidFill>
              </a:rPr>
              <a:t>U</a:t>
            </a:r>
            <a:r>
              <a:rPr lang="en-GB" dirty="0"/>
              <a:t> shall each be a complete type, (possibly </a:t>
            </a:r>
            <a:r>
              <a:rPr lang="en-GB" dirty="0" err="1"/>
              <a:t>const</a:t>
            </a:r>
            <a:r>
              <a:rPr lang="en-GB" dirty="0"/>
              <a:t>-qualified) void, or an array of unknown bound. Otherwise, the behaviour is undefined.</a:t>
            </a:r>
          </a:p>
        </p:txBody>
      </p:sp>
      <p:sp>
        <p:nvSpPr>
          <p:cNvPr id="10" name="Rectangle 9">
            <a:extLst>
              <a:ext uri="{FF2B5EF4-FFF2-40B4-BE49-F238E27FC236}">
                <a16:creationId xmlns:a16="http://schemas.microsoft.com/office/drawing/2014/main" id="{EB987CA1-9111-7E42-B18A-FEFD9F53CA9B}"/>
              </a:ext>
            </a:extLst>
          </p:cNvPr>
          <p:cNvSpPr/>
          <p:nvPr/>
        </p:nvSpPr>
        <p:spPr>
          <a:xfrm>
            <a:off x="4793136" y="6348618"/>
            <a:ext cx="2605726" cy="307777"/>
          </a:xfrm>
          <a:prstGeom prst="rect">
            <a:avLst/>
          </a:prstGeom>
        </p:spPr>
        <p:txBody>
          <a:bodyPr wrap="square">
            <a:spAutoFit/>
          </a:bodyPr>
          <a:lstStyle/>
          <a:p>
            <a:pPr hangingPunct="0"/>
            <a:r>
              <a:rPr lang="en-GB" sz="1400" dirty="0">
                <a:solidFill>
                  <a:schemeClr val="accent6"/>
                </a:solidFill>
                <a:latin typeface="Helvetica" pitchFamily="2" charset="0"/>
                <a:sym typeface="Calibri"/>
              </a:rPr>
              <a:t>P</a:t>
            </a:r>
            <a:r>
              <a:rPr lang="en-RU" sz="1400" dirty="0">
                <a:solidFill>
                  <a:schemeClr val="accent6"/>
                </a:solidFill>
                <a:latin typeface="Helvetica" pitchFamily="2" charset="0"/>
                <a:sym typeface="Calibri"/>
              </a:rPr>
              <a:t>ic.58: example of the usage</a:t>
            </a:r>
          </a:p>
        </p:txBody>
      </p:sp>
      <p:pic>
        <p:nvPicPr>
          <p:cNvPr id="5" name="Picture 4">
            <a:extLst>
              <a:ext uri="{FF2B5EF4-FFF2-40B4-BE49-F238E27FC236}">
                <a16:creationId xmlns:a16="http://schemas.microsoft.com/office/drawing/2014/main" id="{C8CBCFC3-669C-0648-AC4B-DC8B1902A0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0456" y="3734912"/>
            <a:ext cx="7186931" cy="2578899"/>
          </a:xfrm>
          <a:prstGeom prst="rect">
            <a:avLst/>
          </a:prstGeom>
        </p:spPr>
      </p:pic>
    </p:spTree>
    <p:extLst>
      <p:ext uri="{BB962C8B-B14F-4D97-AF65-F5344CB8AC3E}">
        <p14:creationId xmlns:p14="http://schemas.microsoft.com/office/powerpoint/2010/main" val="3851082923"/>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Some useful type traits</a:t>
            </a:r>
          </a:p>
        </p:txBody>
      </p:sp>
      <p:sp>
        <p:nvSpPr>
          <p:cNvPr id="3" name="TextBox 2">
            <a:extLst>
              <a:ext uri="{FF2B5EF4-FFF2-40B4-BE49-F238E27FC236}">
                <a16:creationId xmlns:a16="http://schemas.microsoft.com/office/drawing/2014/main" id="{AEF40B28-9702-6C42-AC07-A59D4C9D3D53}"/>
              </a:ext>
            </a:extLst>
          </p:cNvPr>
          <p:cNvSpPr txBox="1"/>
          <p:nvPr/>
        </p:nvSpPr>
        <p:spPr>
          <a:xfrm>
            <a:off x="1120775" y="2487306"/>
            <a:ext cx="10135891" cy="24929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sz="2400" dirty="0">
                <a:solidFill>
                  <a:srgbClr val="000080"/>
                </a:solidFill>
                <a:latin typeface="Helvetica" pitchFamily="2" charset="0"/>
                <a:ea typeface="+mj-ea"/>
                <a:cs typeface="+mj-cs"/>
                <a:sym typeface="Calibri"/>
              </a:rPr>
              <a:t>s</a:t>
            </a:r>
            <a:r>
              <a:rPr kumimoji="0" lang="en-RU" sz="2400" b="0" i="0" u="none" strike="noStrike" cap="none" spc="0" normalizeH="0" baseline="0" dirty="0">
                <a:ln>
                  <a:noFill/>
                </a:ln>
                <a:solidFill>
                  <a:srgbClr val="000080"/>
                </a:solidFill>
                <a:effectLst/>
                <a:uFillTx/>
                <a:latin typeface="Helvetica" pitchFamily="2" charset="0"/>
                <a:ea typeface="+mj-ea"/>
                <a:cs typeface="+mj-cs"/>
                <a:sym typeface="Calibri"/>
              </a:rPr>
              <a:t>td::is_copy_assignable&lt;T&gt;</a:t>
            </a:r>
            <a:endParaRPr kumimoji="0" lang="en-RU" sz="2400" b="0" i="0" u="none" strike="noStrike" cap="none" spc="0" normalizeH="0" baseline="0" dirty="0">
              <a:ln>
                <a:noFill/>
              </a:ln>
              <a:solidFill>
                <a:schemeClr val="accent4"/>
              </a:solidFill>
              <a:effectLst/>
              <a:uFillTx/>
              <a:latin typeface="Helvetica" pitchFamily="2" charset="0"/>
              <a:ea typeface="+mj-ea"/>
              <a:cs typeface="+mj-cs"/>
              <a:sym typeface="Calibri"/>
            </a:endParaRPr>
          </a:p>
          <a:p>
            <a:pPr marL="285750" indent="-285750">
              <a:buFont typeface="Arial" panose="020B0604020202020204" pitchFamily="34" charset="0"/>
              <a:buChar char="•"/>
            </a:pPr>
            <a:r>
              <a:rPr kumimoji="0" lang="en-GB" sz="1800" b="0" i="0" u="none" strike="noStrike" cap="none" spc="0" normalizeH="0" baseline="0" dirty="0">
                <a:ln>
                  <a:noFill/>
                </a:ln>
                <a:solidFill>
                  <a:schemeClr val="accent4"/>
                </a:solidFill>
                <a:effectLst/>
                <a:uFillTx/>
                <a:latin typeface="Helvetica" pitchFamily="2" charset="0"/>
                <a:ea typeface="+mj-ea"/>
                <a:cs typeface="+mj-cs"/>
                <a:sym typeface="Calibri"/>
              </a:rPr>
              <a:t>Same as </a:t>
            </a:r>
            <a:r>
              <a:rPr kumimoji="0" lang="en-GB" sz="1800" b="0" i="0" u="none" strike="noStrike" cap="none" spc="0" normalizeH="0" baseline="0" dirty="0">
                <a:ln>
                  <a:noFill/>
                </a:ln>
                <a:solidFill>
                  <a:srgbClr val="002060"/>
                </a:solidFill>
                <a:effectLst/>
                <a:uFillTx/>
                <a:latin typeface="Helvetica" pitchFamily="2" charset="0"/>
                <a:ea typeface="+mj-ea"/>
                <a:cs typeface="+mj-cs"/>
                <a:sym typeface="Calibri"/>
              </a:rPr>
              <a:t>std::is_</a:t>
            </a:r>
            <a:r>
              <a:rPr lang="en-RU" dirty="0">
                <a:solidFill>
                  <a:srgbClr val="000080"/>
                </a:solidFill>
                <a:latin typeface="Helvetica" pitchFamily="2" charset="0"/>
                <a:sym typeface="Calibri"/>
              </a:rPr>
              <a:t>assignable</a:t>
            </a:r>
            <a:r>
              <a:rPr kumimoji="0" lang="en-GB" sz="1800" b="0" i="0" u="none" strike="noStrike" cap="none" spc="0" normalizeH="0" baseline="0" dirty="0">
                <a:ln>
                  <a:noFill/>
                </a:ln>
                <a:solidFill>
                  <a:srgbClr val="002060"/>
                </a:solidFill>
                <a:effectLst/>
                <a:uFillTx/>
                <a:latin typeface="Helvetica" pitchFamily="2" charset="0"/>
                <a:ea typeface="+mj-ea"/>
                <a:cs typeface="+mj-cs"/>
                <a:sym typeface="Calibri"/>
              </a:rPr>
              <a:t>&lt;T, </a:t>
            </a:r>
            <a:r>
              <a:rPr kumimoji="0" lang="en-GB" sz="1800" b="0" i="0" u="none" strike="noStrike" cap="none" spc="0" normalizeH="0" baseline="0" dirty="0" err="1">
                <a:ln>
                  <a:noFill/>
                </a:ln>
                <a:solidFill>
                  <a:srgbClr val="002060"/>
                </a:solidFill>
                <a:effectLst/>
                <a:uFillTx/>
                <a:latin typeface="Helvetica" pitchFamily="2" charset="0"/>
                <a:ea typeface="+mj-ea"/>
                <a:cs typeface="+mj-cs"/>
                <a:sym typeface="Calibri"/>
              </a:rPr>
              <a:t>const</a:t>
            </a:r>
            <a:r>
              <a:rPr kumimoji="0" lang="en-GB" sz="1800" b="0" i="0" u="none" strike="noStrike" cap="none" spc="0" normalizeH="0" baseline="0" dirty="0">
                <a:ln>
                  <a:noFill/>
                </a:ln>
                <a:solidFill>
                  <a:srgbClr val="002060"/>
                </a:solidFill>
                <a:effectLst/>
                <a:uFillTx/>
                <a:latin typeface="Helvetica" pitchFamily="2" charset="0"/>
                <a:ea typeface="+mj-ea"/>
                <a:cs typeface="+mj-cs"/>
                <a:sym typeface="Calibri"/>
              </a:rPr>
              <a:t> T&amp;&gt;</a:t>
            </a:r>
            <a:endParaRPr lang="en-GB" dirty="0">
              <a:solidFill>
                <a:srgbClr val="000080"/>
              </a:solidFill>
              <a:latin typeface="Helvetica" pitchFamily="2" charset="0"/>
              <a:sym typeface="Calibri"/>
            </a:endParaRPr>
          </a:p>
          <a:p>
            <a:pPr hangingPunct="0"/>
            <a:endParaRPr lang="en-GB" dirty="0">
              <a:solidFill>
                <a:srgbClr val="000080"/>
              </a:solidFill>
              <a:latin typeface="Helvetica" pitchFamily="2" charset="0"/>
              <a:sym typeface="Calibri"/>
            </a:endParaRPr>
          </a:p>
          <a:p>
            <a:pPr hangingPunct="0"/>
            <a:endParaRPr lang="en-GB" dirty="0">
              <a:solidFill>
                <a:srgbClr val="000080"/>
              </a:solidFill>
              <a:latin typeface="Helvetica" pitchFamily="2" charset="0"/>
              <a:sym typeface="Calibri"/>
            </a:endParaRPr>
          </a:p>
          <a:p>
            <a:pPr hangingPunct="0"/>
            <a:endParaRPr lang="en-GB" dirty="0">
              <a:solidFill>
                <a:srgbClr val="000080"/>
              </a:solidFill>
              <a:latin typeface="Helvetica" pitchFamily="2" charset="0"/>
              <a:sym typeface="Calibri"/>
            </a:endParaRPr>
          </a:p>
          <a:p>
            <a:pPr hangingPunct="0"/>
            <a:endParaRPr lang="en-GB" dirty="0">
              <a:solidFill>
                <a:srgbClr val="000080"/>
              </a:solidFill>
              <a:latin typeface="Helvetica" pitchFamily="2" charset="0"/>
              <a:sym typeface="Calibri"/>
            </a:endParaRPr>
          </a:p>
          <a:p>
            <a:pPr hangingPunct="0"/>
            <a:r>
              <a:rPr lang="en-GB" sz="2400" dirty="0">
                <a:solidFill>
                  <a:srgbClr val="000080"/>
                </a:solidFill>
                <a:latin typeface="Helvetica" pitchFamily="2" charset="0"/>
                <a:sym typeface="Calibri"/>
              </a:rPr>
              <a:t>s</a:t>
            </a:r>
            <a:r>
              <a:rPr lang="en-RU" sz="2400" dirty="0">
                <a:solidFill>
                  <a:srgbClr val="000080"/>
                </a:solidFill>
                <a:latin typeface="Helvetica" pitchFamily="2" charset="0"/>
                <a:sym typeface="Calibri"/>
              </a:rPr>
              <a:t>td::is_move_assignable &lt;T&gt;</a:t>
            </a:r>
            <a:endParaRPr lang="en-RU" sz="2400" dirty="0">
              <a:solidFill>
                <a:schemeClr val="accent4"/>
              </a:solidFill>
              <a:latin typeface="Helvetica" pitchFamily="2" charset="0"/>
              <a:sym typeface="Calibri"/>
            </a:endParaRPr>
          </a:p>
          <a:p>
            <a:pPr marL="285750" indent="-285750">
              <a:buFont typeface="Arial" panose="020B0604020202020204" pitchFamily="34" charset="0"/>
              <a:buChar char="•"/>
            </a:pPr>
            <a:r>
              <a:rPr lang="en-GB" dirty="0">
                <a:solidFill>
                  <a:schemeClr val="accent4"/>
                </a:solidFill>
                <a:latin typeface="Helvetica" pitchFamily="2" charset="0"/>
                <a:sym typeface="Calibri"/>
              </a:rPr>
              <a:t>Same as </a:t>
            </a:r>
            <a:r>
              <a:rPr lang="en-GB" dirty="0">
                <a:solidFill>
                  <a:srgbClr val="002060"/>
                </a:solidFill>
                <a:latin typeface="Helvetica" pitchFamily="2" charset="0"/>
                <a:sym typeface="Calibri"/>
              </a:rPr>
              <a:t>std::is_</a:t>
            </a:r>
            <a:r>
              <a:rPr lang="en-RU" dirty="0">
                <a:solidFill>
                  <a:srgbClr val="002060"/>
                </a:solidFill>
                <a:latin typeface="Helvetica" pitchFamily="2" charset="0"/>
                <a:sym typeface="Calibri"/>
              </a:rPr>
              <a:t>assignable</a:t>
            </a:r>
            <a:r>
              <a:rPr lang="en-GB" dirty="0">
                <a:solidFill>
                  <a:srgbClr val="002060"/>
                </a:solidFill>
                <a:latin typeface="Helvetica" pitchFamily="2" charset="0"/>
              </a:rPr>
              <a:t>&lt;T, T&amp;&amp;&gt;</a:t>
            </a:r>
          </a:p>
        </p:txBody>
      </p:sp>
    </p:spTree>
    <p:extLst>
      <p:ext uri="{BB962C8B-B14F-4D97-AF65-F5344CB8AC3E}">
        <p14:creationId xmlns:p14="http://schemas.microsoft.com/office/powerpoint/2010/main" val="136316100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Troubles of C++07</a:t>
            </a:r>
            <a:endParaRPr lang="ru-RU" dirty="0">
              <a:latin typeface="Helvetica" pitchFamily="2" charset="0"/>
            </a:endParaRPr>
          </a:p>
        </p:txBody>
      </p:sp>
      <p:sp>
        <p:nvSpPr>
          <p:cNvPr id="2" name="TextBox 1">
            <a:extLst>
              <a:ext uri="{FF2B5EF4-FFF2-40B4-BE49-F238E27FC236}">
                <a16:creationId xmlns:a16="http://schemas.microsoft.com/office/drawing/2014/main" id="{28D93034-8E4B-4C42-8A69-5E31008C660A}"/>
              </a:ext>
            </a:extLst>
          </p:cNvPr>
          <p:cNvSpPr txBox="1"/>
          <p:nvPr/>
        </p:nvSpPr>
        <p:spPr>
          <a:xfrm>
            <a:off x="1120775" y="2691797"/>
            <a:ext cx="383277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solidFill>
                  <a:srgbClr val="323332"/>
                </a:solidFill>
                <a:latin typeface="Helvetica" pitchFamily="2" charset="0"/>
                <a:ea typeface="+mj-ea"/>
                <a:cs typeface="+mj-cs"/>
                <a:sym typeface="Calibri"/>
              </a:rPr>
              <a:t>std::</a:t>
            </a:r>
            <a:r>
              <a:rPr lang="en-US" dirty="0">
                <a:solidFill>
                  <a:srgbClr val="002060"/>
                </a:solidFill>
                <a:latin typeface="Helvetica" pitchFamily="2" charset="0"/>
                <a:ea typeface="+mj-ea"/>
                <a:cs typeface="+mj-cs"/>
                <a:sym typeface="Calibri"/>
              </a:rPr>
              <a:t>vector</a:t>
            </a:r>
            <a:r>
              <a:rPr lang="en-US" dirty="0">
                <a:solidFill>
                  <a:srgbClr val="323332"/>
                </a:solidFill>
                <a:latin typeface="Helvetica" pitchFamily="2" charset="0"/>
                <a:ea typeface="+mj-ea"/>
                <a:cs typeface="+mj-cs"/>
                <a:sym typeface="Calibri"/>
              </a:rPr>
              <a:t>&lt;std::</a:t>
            </a:r>
            <a:r>
              <a:rPr lang="en-US" dirty="0">
                <a:solidFill>
                  <a:srgbClr val="002060"/>
                </a:solidFill>
                <a:latin typeface="Helvetica" pitchFamily="2" charset="0"/>
                <a:ea typeface="+mj-ea"/>
                <a:cs typeface="+mj-cs"/>
                <a:sym typeface="Calibri"/>
              </a:rPr>
              <a:t>vector</a:t>
            </a:r>
            <a:r>
              <a:rPr lang="en-US" dirty="0">
                <a:solidFill>
                  <a:srgbClr val="323332"/>
                </a:solidFill>
                <a:latin typeface="Helvetica" pitchFamily="2" charset="0"/>
                <a:ea typeface="+mj-ea"/>
                <a:cs typeface="+mj-cs"/>
                <a:sym typeface="Calibri"/>
              </a:rPr>
              <a:t>&lt;int&gt;&gt; v;</a:t>
            </a:r>
          </a:p>
          <a:p>
            <a:pPr hangingPunct="0"/>
            <a:r>
              <a:rPr lang="en-US" dirty="0" err="1">
                <a:solidFill>
                  <a:srgbClr val="323332"/>
                </a:solidFill>
                <a:latin typeface="Helvetica" pitchFamily="2" charset="0"/>
                <a:ea typeface="+mj-ea"/>
                <a:cs typeface="+mj-cs"/>
                <a:sym typeface="Calibri"/>
              </a:rPr>
              <a:t>v.push_back</a:t>
            </a:r>
            <a:r>
              <a:rPr lang="en-US" dirty="0">
                <a:solidFill>
                  <a:srgbClr val="323332"/>
                </a:solidFill>
                <a:latin typeface="Helvetica" pitchFamily="2" charset="0"/>
                <a:ea typeface="+mj-ea"/>
                <a:cs typeface="+mj-cs"/>
                <a:sym typeface="Calibri"/>
              </a:rPr>
              <a:t>(std::</a:t>
            </a:r>
            <a:r>
              <a:rPr lang="en-US" dirty="0">
                <a:solidFill>
                  <a:srgbClr val="002060"/>
                </a:solidFill>
                <a:latin typeface="Helvetica" pitchFamily="2" charset="0"/>
                <a:ea typeface="+mj-ea"/>
                <a:cs typeface="+mj-cs"/>
                <a:sym typeface="Calibri"/>
              </a:rPr>
              <a:t>vector</a:t>
            </a:r>
            <a:r>
              <a:rPr lang="en-US" dirty="0">
                <a:solidFill>
                  <a:srgbClr val="323332"/>
                </a:solidFill>
                <a:latin typeface="Helvetica" pitchFamily="2" charset="0"/>
                <a:ea typeface="+mj-ea"/>
                <a:cs typeface="+mj-cs"/>
                <a:sym typeface="Calibri"/>
              </a:rPr>
              <a:t>&lt;int&gt;(1000));</a:t>
            </a:r>
            <a:endParaRPr lang="en-GB" dirty="0">
              <a:solidFill>
                <a:srgbClr val="323332"/>
              </a:solidFill>
              <a:latin typeface="Helvetica" pitchFamily="2" charset="0"/>
              <a:ea typeface="+mj-ea"/>
              <a:cs typeface="+mj-cs"/>
              <a:sym typeface="Calibri"/>
            </a:endParaRPr>
          </a:p>
        </p:txBody>
      </p:sp>
      <p:sp>
        <p:nvSpPr>
          <p:cNvPr id="8" name="TextBox 7">
            <a:extLst>
              <a:ext uri="{FF2B5EF4-FFF2-40B4-BE49-F238E27FC236}">
                <a16:creationId xmlns:a16="http://schemas.microsoft.com/office/drawing/2014/main" id="{FC7FFAA4-0C78-EC41-B192-DAB7FF586940}"/>
              </a:ext>
            </a:extLst>
          </p:cNvPr>
          <p:cNvSpPr txBox="1"/>
          <p:nvPr/>
        </p:nvSpPr>
        <p:spPr>
          <a:xfrm>
            <a:off x="6096001" y="2553297"/>
            <a:ext cx="5268776"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rgbClr val="FF0000"/>
                </a:solidFill>
                <a:latin typeface="Helvetica" pitchFamily="2" charset="0"/>
                <a:ea typeface="+mj-ea"/>
                <a:cs typeface="+mj-cs"/>
                <a:sym typeface="Calibri"/>
              </a:rPr>
              <a:t>Two operations: constructor call that initializes temp object and copy constructor call for push_back method.</a:t>
            </a:r>
          </a:p>
        </p:txBody>
      </p:sp>
      <p:sp>
        <p:nvSpPr>
          <p:cNvPr id="3" name="TextBox 2">
            <a:extLst>
              <a:ext uri="{FF2B5EF4-FFF2-40B4-BE49-F238E27FC236}">
                <a16:creationId xmlns:a16="http://schemas.microsoft.com/office/drawing/2014/main" id="{B11067FA-DA45-4748-B9D9-CCA6C4C0C5A1}"/>
              </a:ext>
            </a:extLst>
          </p:cNvPr>
          <p:cNvSpPr txBox="1"/>
          <p:nvPr/>
        </p:nvSpPr>
        <p:spPr>
          <a:xfrm>
            <a:off x="1120775" y="1854486"/>
            <a:ext cx="303544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sz="2400" dirty="0">
                <a:solidFill>
                  <a:srgbClr val="323332"/>
                </a:solidFill>
                <a:latin typeface="Helvetica" pitchFamily="2" charset="0"/>
                <a:ea typeface="+mj-ea"/>
                <a:cs typeface="+mj-cs"/>
                <a:sym typeface="Calibri"/>
              </a:rPr>
              <a:t>5) vector::push_back:</a:t>
            </a:r>
            <a:endParaRPr kumimoji="0" lang="en-RU" sz="24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4" name="TextBox 3">
            <a:extLst>
              <a:ext uri="{FF2B5EF4-FFF2-40B4-BE49-F238E27FC236}">
                <a16:creationId xmlns:a16="http://schemas.microsoft.com/office/drawing/2014/main" id="{B1CC421A-E80B-4D4B-AD60-DA1B42A5F864}"/>
              </a:ext>
            </a:extLst>
          </p:cNvPr>
          <p:cNvSpPr txBox="1"/>
          <p:nvPr/>
        </p:nvSpPr>
        <p:spPr>
          <a:xfrm>
            <a:off x="1120775" y="4265577"/>
            <a:ext cx="1091002" cy="4001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sz="2000" dirty="0">
                <a:solidFill>
                  <a:srgbClr val="323332"/>
                </a:solidFill>
                <a:latin typeface="Helvetica" pitchFamily="2" charset="0"/>
                <a:ea typeface="+mj-ea"/>
                <a:cs typeface="+mj-cs"/>
                <a:sym typeface="Calibri"/>
              </a:rPr>
              <a:t>Solution:</a:t>
            </a:r>
            <a:endParaRPr kumimoji="0" lang="en-RU" sz="20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5" name="TextBox 4">
            <a:extLst>
              <a:ext uri="{FF2B5EF4-FFF2-40B4-BE49-F238E27FC236}">
                <a16:creationId xmlns:a16="http://schemas.microsoft.com/office/drawing/2014/main" id="{76C4E6DA-2128-8145-9D1B-14CB82197244}"/>
              </a:ext>
            </a:extLst>
          </p:cNvPr>
          <p:cNvSpPr txBox="1"/>
          <p:nvPr/>
        </p:nvSpPr>
        <p:spPr>
          <a:xfrm>
            <a:off x="1126293" y="4783290"/>
            <a:ext cx="102384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rgbClr val="FF0000"/>
                </a:solidFill>
                <a:latin typeface="Helvetica" pitchFamily="2" charset="0"/>
                <a:sym typeface="Calibri"/>
              </a:rPr>
              <a:t>There is no elegant solution for this problem in C++07.</a:t>
            </a:r>
            <a:endParaRPr lang="en-GB" dirty="0">
              <a:solidFill>
                <a:schemeClr val="accent4"/>
              </a:solidFill>
              <a:latin typeface="Helvetica" pitchFamily="2" charset="0"/>
              <a:sym typeface="Calibri"/>
            </a:endParaRPr>
          </a:p>
        </p:txBody>
      </p:sp>
    </p:spTree>
    <p:extLst>
      <p:ext uri="{BB962C8B-B14F-4D97-AF65-F5344CB8AC3E}">
        <p14:creationId xmlns:p14="http://schemas.microsoft.com/office/powerpoint/2010/main" val="3977856226"/>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Some useful type traits</a:t>
            </a:r>
          </a:p>
        </p:txBody>
      </p:sp>
      <p:sp>
        <p:nvSpPr>
          <p:cNvPr id="3" name="TextBox 2">
            <a:extLst>
              <a:ext uri="{FF2B5EF4-FFF2-40B4-BE49-F238E27FC236}">
                <a16:creationId xmlns:a16="http://schemas.microsoft.com/office/drawing/2014/main" id="{AEF40B28-9702-6C42-AC07-A59D4C9D3D53}"/>
              </a:ext>
            </a:extLst>
          </p:cNvPr>
          <p:cNvSpPr txBox="1"/>
          <p:nvPr/>
        </p:nvSpPr>
        <p:spPr>
          <a:xfrm>
            <a:off x="1120775" y="1334257"/>
            <a:ext cx="10135891" cy="21236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endParaRPr lang="en-GB" dirty="0">
              <a:solidFill>
                <a:schemeClr val="accent4"/>
              </a:solidFill>
              <a:latin typeface="Helvetica" pitchFamily="2" charset="0"/>
              <a:sym typeface="Calibri"/>
            </a:endParaRPr>
          </a:p>
          <a:p>
            <a:r>
              <a:rPr lang="en-GB" sz="2400" dirty="0">
                <a:solidFill>
                  <a:srgbClr val="000080"/>
                </a:solidFill>
                <a:latin typeface="Helvetica" pitchFamily="2" charset="0"/>
                <a:sym typeface="Calibri"/>
              </a:rPr>
              <a:t>s</a:t>
            </a:r>
            <a:r>
              <a:rPr lang="en-RU" sz="2400" dirty="0">
                <a:solidFill>
                  <a:srgbClr val="000080"/>
                </a:solidFill>
                <a:latin typeface="Helvetica" pitchFamily="2" charset="0"/>
                <a:sym typeface="Calibri"/>
              </a:rPr>
              <a:t>td::is_destructible&lt;T&gt;</a:t>
            </a:r>
            <a:endParaRPr lang="en-RU" sz="2400" dirty="0">
              <a:solidFill>
                <a:schemeClr val="accent4"/>
              </a:solidFill>
              <a:latin typeface="Helvetica" pitchFamily="2" charset="0"/>
              <a:sym typeface="Calibri"/>
            </a:endParaRPr>
          </a:p>
          <a:p>
            <a:pPr marL="285750" indent="-285750">
              <a:buFont typeface="Arial" panose="020B0604020202020204" pitchFamily="34" charset="0"/>
              <a:buChar char="•"/>
            </a:pPr>
            <a:r>
              <a:rPr lang="en-GB" dirty="0">
                <a:latin typeface="Helvetica" pitchFamily="2" charset="0"/>
              </a:rPr>
              <a:t>If T is a reference type, provides the member constant value equal to true.</a:t>
            </a:r>
          </a:p>
          <a:p>
            <a:pPr marL="285750" indent="-285750">
              <a:buFont typeface="Arial" panose="020B0604020202020204" pitchFamily="34" charset="0"/>
              <a:buChar char="•"/>
            </a:pPr>
            <a:r>
              <a:rPr lang="en-GB" dirty="0">
                <a:latin typeface="Helvetica" pitchFamily="2" charset="0"/>
              </a:rPr>
              <a:t>If T is (possibly </a:t>
            </a:r>
            <a:r>
              <a:rPr lang="en-GB" dirty="0" err="1">
                <a:latin typeface="Helvetica" pitchFamily="2" charset="0"/>
              </a:rPr>
              <a:t>const</a:t>
            </a:r>
            <a:r>
              <a:rPr lang="en-GB" dirty="0">
                <a:latin typeface="Helvetica" pitchFamily="2" charset="0"/>
              </a:rPr>
              <a:t>-qualified) void, a function type, or an array of unknown bound, value equals false.</a:t>
            </a:r>
          </a:p>
          <a:p>
            <a:pPr marL="285750" indent="-285750">
              <a:buFont typeface="Arial" panose="020B0604020202020204" pitchFamily="34" charset="0"/>
              <a:buChar char="•"/>
            </a:pPr>
            <a:r>
              <a:rPr lang="en-GB" dirty="0">
                <a:solidFill>
                  <a:schemeClr val="accent4"/>
                </a:solidFill>
                <a:latin typeface="Helvetica" pitchFamily="2" charset="0"/>
              </a:rPr>
              <a:t>If </a:t>
            </a:r>
            <a:r>
              <a:rPr lang="en-GB" dirty="0">
                <a:solidFill>
                  <a:srgbClr val="002060"/>
                </a:solidFill>
                <a:latin typeface="Helvetica" pitchFamily="2" charset="0"/>
              </a:rPr>
              <a:t>T</a:t>
            </a:r>
            <a:r>
              <a:rPr lang="en-GB" dirty="0">
                <a:solidFill>
                  <a:schemeClr val="accent4"/>
                </a:solidFill>
                <a:latin typeface="Helvetica" pitchFamily="2" charset="0"/>
              </a:rPr>
              <a:t> is an object type and </a:t>
            </a:r>
            <a:r>
              <a:rPr lang="en-GB" dirty="0" err="1">
                <a:solidFill>
                  <a:srgbClr val="002060"/>
                </a:solidFill>
                <a:latin typeface="Helvetica" pitchFamily="2" charset="0"/>
              </a:rPr>
              <a:t>t_obj</a:t>
            </a:r>
            <a:r>
              <a:rPr lang="en-GB" dirty="0">
                <a:solidFill>
                  <a:schemeClr val="accent4"/>
                </a:solidFill>
                <a:latin typeface="Helvetica" pitchFamily="2" charset="0"/>
              </a:rPr>
              <a:t> is and instance of </a:t>
            </a:r>
            <a:r>
              <a:rPr lang="en-GB" dirty="0">
                <a:solidFill>
                  <a:srgbClr val="002060"/>
                </a:solidFill>
                <a:latin typeface="Helvetica" pitchFamily="2" charset="0"/>
              </a:rPr>
              <a:t>T</a:t>
            </a:r>
            <a:r>
              <a:rPr lang="en-GB" dirty="0">
                <a:solidFill>
                  <a:schemeClr val="accent4"/>
                </a:solidFill>
                <a:latin typeface="Helvetica" pitchFamily="2" charset="0"/>
              </a:rPr>
              <a:t>, if the expression </a:t>
            </a:r>
            <a:r>
              <a:rPr lang="en-GB" dirty="0">
                <a:solidFill>
                  <a:srgbClr val="002060"/>
                </a:solidFill>
                <a:latin typeface="Helvetica" pitchFamily="2" charset="0"/>
              </a:rPr>
              <a:t>t_</a:t>
            </a:r>
            <a:r>
              <a:rPr lang="en-GB" dirty="0" err="1">
                <a:solidFill>
                  <a:srgbClr val="002060"/>
                </a:solidFill>
                <a:latin typeface="Helvetica" pitchFamily="2" charset="0"/>
              </a:rPr>
              <a:t>obj</a:t>
            </a:r>
            <a:r>
              <a:rPr lang="en-GB" dirty="0">
                <a:solidFill>
                  <a:srgbClr val="002060"/>
                </a:solidFill>
                <a:latin typeface="Helvetica" pitchFamily="2" charset="0"/>
              </a:rPr>
              <a:t>.~T() </a:t>
            </a:r>
            <a:r>
              <a:rPr lang="en-GB" dirty="0">
                <a:solidFill>
                  <a:schemeClr val="accent4"/>
                </a:solidFill>
                <a:latin typeface="Helvetica" pitchFamily="2" charset="0"/>
              </a:rPr>
              <a:t>is well-formed in unevaluated context, value equals true. Otherwise, value equals false.</a:t>
            </a:r>
          </a:p>
        </p:txBody>
      </p:sp>
      <p:sp>
        <p:nvSpPr>
          <p:cNvPr id="10" name="Rectangle 9">
            <a:extLst>
              <a:ext uri="{FF2B5EF4-FFF2-40B4-BE49-F238E27FC236}">
                <a16:creationId xmlns:a16="http://schemas.microsoft.com/office/drawing/2014/main" id="{EB987CA1-9111-7E42-B18A-FEFD9F53CA9B}"/>
              </a:ext>
            </a:extLst>
          </p:cNvPr>
          <p:cNvSpPr/>
          <p:nvPr/>
        </p:nvSpPr>
        <p:spPr>
          <a:xfrm>
            <a:off x="4793136" y="6348618"/>
            <a:ext cx="2605726" cy="307777"/>
          </a:xfrm>
          <a:prstGeom prst="rect">
            <a:avLst/>
          </a:prstGeom>
        </p:spPr>
        <p:txBody>
          <a:bodyPr wrap="square">
            <a:spAutoFit/>
          </a:bodyPr>
          <a:lstStyle/>
          <a:p>
            <a:pPr hangingPunct="0"/>
            <a:r>
              <a:rPr lang="en-GB" sz="1400" dirty="0">
                <a:solidFill>
                  <a:schemeClr val="accent6"/>
                </a:solidFill>
                <a:latin typeface="Helvetica" pitchFamily="2" charset="0"/>
                <a:sym typeface="Calibri"/>
              </a:rPr>
              <a:t>P</a:t>
            </a:r>
            <a:r>
              <a:rPr lang="en-RU" sz="1400" dirty="0">
                <a:solidFill>
                  <a:schemeClr val="accent6"/>
                </a:solidFill>
                <a:latin typeface="Helvetica" pitchFamily="2" charset="0"/>
                <a:sym typeface="Calibri"/>
              </a:rPr>
              <a:t>ic.59: example of the usage</a:t>
            </a:r>
          </a:p>
        </p:txBody>
      </p:sp>
      <p:pic>
        <p:nvPicPr>
          <p:cNvPr id="4" name="Picture 3">
            <a:extLst>
              <a:ext uri="{FF2B5EF4-FFF2-40B4-BE49-F238E27FC236}">
                <a16:creationId xmlns:a16="http://schemas.microsoft.com/office/drawing/2014/main" id="{18C9475E-F839-5B41-9F0C-DA4FC3966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2170" y="3677163"/>
            <a:ext cx="7847659" cy="2495813"/>
          </a:xfrm>
          <a:prstGeom prst="rect">
            <a:avLst/>
          </a:prstGeom>
        </p:spPr>
      </p:pic>
    </p:spTree>
    <p:extLst>
      <p:ext uri="{BB962C8B-B14F-4D97-AF65-F5344CB8AC3E}">
        <p14:creationId xmlns:p14="http://schemas.microsoft.com/office/powerpoint/2010/main" val="3244170829"/>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Some useful type traits</a:t>
            </a:r>
          </a:p>
        </p:txBody>
      </p:sp>
      <p:sp>
        <p:nvSpPr>
          <p:cNvPr id="2" name="TextBox 1">
            <a:extLst>
              <a:ext uri="{FF2B5EF4-FFF2-40B4-BE49-F238E27FC236}">
                <a16:creationId xmlns:a16="http://schemas.microsoft.com/office/drawing/2014/main" id="{FEAEBB5B-81F6-B443-A8F3-27544CC9254D}"/>
              </a:ext>
            </a:extLst>
          </p:cNvPr>
          <p:cNvSpPr txBox="1"/>
          <p:nvPr/>
        </p:nvSpPr>
        <p:spPr>
          <a:xfrm>
            <a:off x="1120775" y="2103120"/>
            <a:ext cx="4414027"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solidFill>
                  <a:srgbClr val="000080"/>
                </a:solidFill>
                <a:latin typeface="Helvetica" pitchFamily="2" charset="0"/>
                <a:sym typeface="Calibri"/>
              </a:rPr>
              <a:t>std::</a:t>
            </a:r>
            <a:r>
              <a:rPr lang="en-GB" dirty="0" err="1">
                <a:solidFill>
                  <a:srgbClr val="000080"/>
                </a:solidFill>
                <a:latin typeface="Helvetica" pitchFamily="2" charset="0"/>
                <a:sym typeface="Calibri"/>
              </a:rPr>
              <a:t>is_nothrow_constructible</a:t>
            </a:r>
            <a:r>
              <a:rPr lang="en-GB" dirty="0">
                <a:solidFill>
                  <a:srgbClr val="000080"/>
                </a:solidFill>
                <a:latin typeface="Helvetica" pitchFamily="2" charset="0"/>
                <a:sym typeface="Calibri"/>
              </a:rPr>
              <a:t>&lt;T, </a:t>
            </a:r>
            <a:r>
              <a:rPr lang="en-GB" dirty="0" err="1">
                <a:solidFill>
                  <a:srgbClr val="000080"/>
                </a:solidFill>
                <a:latin typeface="Helvetica" pitchFamily="2" charset="0"/>
                <a:sym typeface="Calibri"/>
              </a:rPr>
              <a:t>Args</a:t>
            </a:r>
            <a:r>
              <a:rPr lang="en-GB" dirty="0">
                <a:solidFill>
                  <a:srgbClr val="000080"/>
                </a:solidFill>
                <a:latin typeface="Helvetica" pitchFamily="2" charset="0"/>
                <a:sym typeface="Calibri"/>
              </a:rPr>
              <a:t>…&gt;</a:t>
            </a:r>
          </a:p>
          <a:p>
            <a:pPr hangingPunct="0"/>
            <a:r>
              <a:rPr lang="en-GB" dirty="0">
                <a:solidFill>
                  <a:srgbClr val="000080"/>
                </a:solidFill>
                <a:latin typeface="Helvetica" pitchFamily="2" charset="0"/>
                <a:sym typeface="Calibri"/>
              </a:rPr>
              <a:t>std::</a:t>
            </a:r>
            <a:r>
              <a:rPr lang="en-GB" dirty="0" err="1">
                <a:solidFill>
                  <a:srgbClr val="000080"/>
                </a:solidFill>
                <a:latin typeface="Helvetica" pitchFamily="2" charset="0"/>
                <a:sym typeface="Calibri"/>
              </a:rPr>
              <a:t>is_nothrow_default_constructible</a:t>
            </a:r>
            <a:r>
              <a:rPr lang="en-GB" dirty="0">
                <a:solidFill>
                  <a:srgbClr val="000080"/>
                </a:solidFill>
                <a:latin typeface="Helvetica" pitchFamily="2" charset="0"/>
                <a:sym typeface="Calibri"/>
              </a:rPr>
              <a:t>&lt;T&gt;</a:t>
            </a:r>
          </a:p>
          <a:p>
            <a:pPr hangingPunct="0"/>
            <a:r>
              <a:rPr lang="en-GB" dirty="0">
                <a:solidFill>
                  <a:srgbClr val="000080"/>
                </a:solidFill>
                <a:latin typeface="Helvetica" pitchFamily="2" charset="0"/>
                <a:sym typeface="Calibri"/>
              </a:rPr>
              <a:t>std::</a:t>
            </a:r>
            <a:r>
              <a:rPr lang="en-GB" dirty="0" err="1">
                <a:solidFill>
                  <a:srgbClr val="000080"/>
                </a:solidFill>
                <a:latin typeface="Helvetica" pitchFamily="2" charset="0"/>
                <a:sym typeface="Calibri"/>
              </a:rPr>
              <a:t>is_nothrow_copy_constructible</a:t>
            </a:r>
            <a:r>
              <a:rPr lang="en-GB" dirty="0">
                <a:solidFill>
                  <a:srgbClr val="000080"/>
                </a:solidFill>
                <a:latin typeface="Helvetica" pitchFamily="2" charset="0"/>
                <a:sym typeface="Calibri"/>
              </a:rPr>
              <a:t>&lt;T&gt;</a:t>
            </a:r>
          </a:p>
          <a:p>
            <a:pPr hangingPunct="0"/>
            <a:r>
              <a:rPr lang="en-GB" dirty="0">
                <a:solidFill>
                  <a:srgbClr val="000080"/>
                </a:solidFill>
                <a:latin typeface="Helvetica" pitchFamily="2" charset="0"/>
                <a:sym typeface="Calibri"/>
              </a:rPr>
              <a:t>std::</a:t>
            </a:r>
            <a:r>
              <a:rPr lang="en-GB" dirty="0" err="1">
                <a:solidFill>
                  <a:srgbClr val="000080"/>
                </a:solidFill>
                <a:latin typeface="Helvetica" pitchFamily="2" charset="0"/>
                <a:sym typeface="Calibri"/>
              </a:rPr>
              <a:t>is_nothrow_move_constructible</a:t>
            </a:r>
            <a:r>
              <a:rPr lang="en-GB" dirty="0">
                <a:solidFill>
                  <a:srgbClr val="000080"/>
                </a:solidFill>
                <a:latin typeface="Helvetica" pitchFamily="2" charset="0"/>
                <a:sym typeface="Calibri"/>
              </a:rPr>
              <a:t>&lt;T&gt;</a:t>
            </a:r>
          </a:p>
          <a:p>
            <a:pPr hangingPunct="0"/>
            <a:endParaRPr lang="en-GB" dirty="0">
              <a:solidFill>
                <a:srgbClr val="000080"/>
              </a:solidFill>
              <a:latin typeface="Helvetica" pitchFamily="2" charset="0"/>
              <a:sym typeface="Calibri"/>
            </a:endParaRPr>
          </a:p>
          <a:p>
            <a:pPr hangingPunct="0"/>
            <a:r>
              <a:rPr lang="en-GB" dirty="0">
                <a:solidFill>
                  <a:srgbClr val="000080"/>
                </a:solidFill>
                <a:latin typeface="Helvetica" pitchFamily="2" charset="0"/>
                <a:sym typeface="Calibri"/>
              </a:rPr>
              <a:t>std::</a:t>
            </a:r>
            <a:r>
              <a:rPr lang="en-GB" dirty="0" err="1">
                <a:solidFill>
                  <a:srgbClr val="000080"/>
                </a:solidFill>
                <a:latin typeface="Helvetica" pitchFamily="2" charset="0"/>
                <a:sym typeface="Calibri"/>
              </a:rPr>
              <a:t>is_nothrow_assignable</a:t>
            </a:r>
            <a:r>
              <a:rPr lang="en-GB" dirty="0">
                <a:solidFill>
                  <a:srgbClr val="000080"/>
                </a:solidFill>
                <a:latin typeface="Helvetica" pitchFamily="2" charset="0"/>
                <a:sym typeface="Calibri"/>
              </a:rPr>
              <a:t>&lt;T, U&gt;</a:t>
            </a:r>
          </a:p>
          <a:p>
            <a:pPr hangingPunct="0"/>
            <a:r>
              <a:rPr lang="en-GB" dirty="0">
                <a:solidFill>
                  <a:srgbClr val="000080"/>
                </a:solidFill>
                <a:latin typeface="Helvetica" pitchFamily="2" charset="0"/>
                <a:sym typeface="Calibri"/>
              </a:rPr>
              <a:t>s</a:t>
            </a:r>
            <a:r>
              <a:rPr lang="en-RU" dirty="0">
                <a:solidFill>
                  <a:srgbClr val="000080"/>
                </a:solidFill>
                <a:latin typeface="Helvetica" pitchFamily="2" charset="0"/>
                <a:sym typeface="Calibri"/>
              </a:rPr>
              <a:t>td::is_</a:t>
            </a:r>
            <a:r>
              <a:rPr lang="en-GB" dirty="0" err="1">
                <a:solidFill>
                  <a:srgbClr val="000080"/>
                </a:solidFill>
                <a:latin typeface="Helvetica" pitchFamily="2" charset="0"/>
                <a:sym typeface="Calibri"/>
              </a:rPr>
              <a:t>nothrow</a:t>
            </a:r>
            <a:r>
              <a:rPr lang="en-GB" dirty="0">
                <a:solidFill>
                  <a:srgbClr val="000080"/>
                </a:solidFill>
                <a:latin typeface="Helvetica" pitchFamily="2" charset="0"/>
                <a:sym typeface="Calibri"/>
              </a:rPr>
              <a:t>_</a:t>
            </a:r>
            <a:r>
              <a:rPr lang="en-RU" dirty="0">
                <a:solidFill>
                  <a:srgbClr val="000080"/>
                </a:solidFill>
                <a:latin typeface="Helvetica" pitchFamily="2" charset="0"/>
                <a:sym typeface="Calibri"/>
              </a:rPr>
              <a:t>copy_assignable&lt;T&gt;</a:t>
            </a:r>
            <a:endParaRPr lang="en-GB" dirty="0">
              <a:solidFill>
                <a:srgbClr val="000080"/>
              </a:solidFill>
              <a:latin typeface="Helvetica" pitchFamily="2" charset="0"/>
              <a:sym typeface="Calibri"/>
            </a:endParaRPr>
          </a:p>
          <a:p>
            <a:pPr hangingPunct="0"/>
            <a:r>
              <a:rPr lang="en-GB" dirty="0">
                <a:solidFill>
                  <a:srgbClr val="000080"/>
                </a:solidFill>
                <a:latin typeface="Helvetica" pitchFamily="2" charset="0"/>
                <a:sym typeface="Calibri"/>
              </a:rPr>
              <a:t>s</a:t>
            </a:r>
            <a:r>
              <a:rPr lang="en-RU" dirty="0">
                <a:solidFill>
                  <a:srgbClr val="000080"/>
                </a:solidFill>
                <a:latin typeface="Helvetica" pitchFamily="2" charset="0"/>
                <a:sym typeface="Calibri"/>
              </a:rPr>
              <a:t>td::is_</a:t>
            </a:r>
            <a:r>
              <a:rPr lang="en-GB" dirty="0" err="1">
                <a:solidFill>
                  <a:srgbClr val="000080"/>
                </a:solidFill>
                <a:latin typeface="Helvetica" pitchFamily="2" charset="0"/>
                <a:sym typeface="Calibri"/>
              </a:rPr>
              <a:t>nothrow</a:t>
            </a:r>
            <a:r>
              <a:rPr lang="en-GB" dirty="0">
                <a:solidFill>
                  <a:srgbClr val="000080"/>
                </a:solidFill>
                <a:latin typeface="Helvetica" pitchFamily="2" charset="0"/>
                <a:sym typeface="Calibri"/>
              </a:rPr>
              <a:t>_</a:t>
            </a:r>
            <a:r>
              <a:rPr lang="en-RU" dirty="0">
                <a:solidFill>
                  <a:srgbClr val="000080"/>
                </a:solidFill>
                <a:latin typeface="Helvetica" pitchFamily="2" charset="0"/>
                <a:sym typeface="Calibri"/>
              </a:rPr>
              <a:t>move_assignable&lt;T&gt;</a:t>
            </a:r>
            <a:endParaRPr lang="en-RU" dirty="0">
              <a:solidFill>
                <a:schemeClr val="accent4"/>
              </a:solidFill>
              <a:latin typeface="Helvetica" pitchFamily="2" charset="0"/>
              <a:sym typeface="Calibri"/>
            </a:endParaRPr>
          </a:p>
          <a:p>
            <a:pPr hangingPunct="0"/>
            <a:endParaRPr lang="en-GB" dirty="0">
              <a:solidFill>
                <a:srgbClr val="000080"/>
              </a:solidFill>
              <a:latin typeface="Helvetica" pitchFamily="2" charset="0"/>
              <a:sym typeface="Calibri"/>
            </a:endParaRPr>
          </a:p>
          <a:p>
            <a:pPr hangingPunct="0"/>
            <a:r>
              <a:rPr lang="en-GB" dirty="0">
                <a:solidFill>
                  <a:srgbClr val="000080"/>
                </a:solidFill>
                <a:latin typeface="Helvetica" pitchFamily="2" charset="0"/>
                <a:sym typeface="Calibri"/>
              </a:rPr>
              <a:t>std::</a:t>
            </a:r>
            <a:r>
              <a:rPr lang="en-GB" dirty="0" err="1">
                <a:solidFill>
                  <a:srgbClr val="000080"/>
                </a:solidFill>
                <a:latin typeface="Helvetica" pitchFamily="2" charset="0"/>
                <a:sym typeface="Calibri"/>
              </a:rPr>
              <a:t>is_nothrow_destructible</a:t>
            </a:r>
            <a:r>
              <a:rPr lang="en-GB" dirty="0">
                <a:solidFill>
                  <a:srgbClr val="000080"/>
                </a:solidFill>
                <a:latin typeface="Helvetica" pitchFamily="2" charset="0"/>
                <a:sym typeface="Calibri"/>
              </a:rPr>
              <a:t>&lt;T&gt;</a:t>
            </a:r>
          </a:p>
          <a:p>
            <a:pPr hangingPunct="0"/>
            <a:endParaRPr lang="en-RU" dirty="0">
              <a:solidFill>
                <a:schemeClr val="accent4"/>
              </a:solidFill>
              <a:latin typeface="Helvetica" pitchFamily="2" charset="0"/>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1A070F05-60C6-8B40-99ED-9E359F05AAD3}"/>
              </a:ext>
            </a:extLst>
          </p:cNvPr>
          <p:cNvSpPr txBox="1"/>
          <p:nvPr/>
        </p:nvSpPr>
        <p:spPr>
          <a:xfrm>
            <a:off x="6085347" y="2354871"/>
            <a:ext cx="512064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Same as non-nothrow versions, but noexcept specification is required.</a:t>
            </a:r>
          </a:p>
        </p:txBody>
      </p:sp>
      <p:pic>
        <p:nvPicPr>
          <p:cNvPr id="7" name="Picture 6">
            <a:extLst>
              <a:ext uri="{FF2B5EF4-FFF2-40B4-BE49-F238E27FC236}">
                <a16:creationId xmlns:a16="http://schemas.microsoft.com/office/drawing/2014/main" id="{4C6E1014-F4B5-8B4A-AC4F-0AE9E10941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34802" y="3429000"/>
            <a:ext cx="6221730" cy="1862606"/>
          </a:xfrm>
          <a:prstGeom prst="rect">
            <a:avLst/>
          </a:prstGeom>
        </p:spPr>
      </p:pic>
      <p:sp>
        <p:nvSpPr>
          <p:cNvPr id="10" name="Rectangle 9">
            <a:extLst>
              <a:ext uri="{FF2B5EF4-FFF2-40B4-BE49-F238E27FC236}">
                <a16:creationId xmlns:a16="http://schemas.microsoft.com/office/drawing/2014/main" id="{14A14049-85C0-5C42-9DD5-04331F917225}"/>
              </a:ext>
            </a:extLst>
          </p:cNvPr>
          <p:cNvSpPr/>
          <p:nvPr/>
        </p:nvSpPr>
        <p:spPr>
          <a:xfrm>
            <a:off x="7342804" y="5403940"/>
            <a:ext cx="2605726" cy="307777"/>
          </a:xfrm>
          <a:prstGeom prst="rect">
            <a:avLst/>
          </a:prstGeom>
        </p:spPr>
        <p:txBody>
          <a:bodyPr wrap="square">
            <a:spAutoFit/>
          </a:bodyPr>
          <a:lstStyle/>
          <a:p>
            <a:pPr hangingPunct="0"/>
            <a:r>
              <a:rPr lang="en-GB" sz="1400" dirty="0">
                <a:solidFill>
                  <a:schemeClr val="accent6"/>
                </a:solidFill>
                <a:latin typeface="Helvetica" pitchFamily="2" charset="0"/>
                <a:sym typeface="Calibri"/>
              </a:rPr>
              <a:t>P</a:t>
            </a:r>
            <a:r>
              <a:rPr lang="en-RU" sz="1400" dirty="0">
                <a:solidFill>
                  <a:schemeClr val="accent6"/>
                </a:solidFill>
                <a:latin typeface="Helvetica" pitchFamily="2" charset="0"/>
                <a:sym typeface="Calibri"/>
              </a:rPr>
              <a:t>ic.60: example of the usage</a:t>
            </a:r>
          </a:p>
        </p:txBody>
      </p:sp>
    </p:spTree>
    <p:extLst>
      <p:ext uri="{BB962C8B-B14F-4D97-AF65-F5344CB8AC3E}">
        <p14:creationId xmlns:p14="http://schemas.microsoft.com/office/powerpoint/2010/main" val="762992951"/>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Some useful type traits</a:t>
            </a:r>
          </a:p>
        </p:txBody>
      </p:sp>
      <p:sp>
        <p:nvSpPr>
          <p:cNvPr id="2" name="TextBox 1">
            <a:extLst>
              <a:ext uri="{FF2B5EF4-FFF2-40B4-BE49-F238E27FC236}">
                <a16:creationId xmlns:a16="http://schemas.microsoft.com/office/drawing/2014/main" id="{FEAEBB5B-81F6-B443-A8F3-27544CC9254D}"/>
              </a:ext>
            </a:extLst>
          </p:cNvPr>
          <p:cNvSpPr txBox="1"/>
          <p:nvPr/>
        </p:nvSpPr>
        <p:spPr>
          <a:xfrm>
            <a:off x="1120775" y="1569720"/>
            <a:ext cx="4048542" cy="50167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sz="1600" dirty="0">
                <a:solidFill>
                  <a:srgbClr val="000080"/>
                </a:solidFill>
                <a:latin typeface="Helvetica" pitchFamily="2" charset="0"/>
                <a:sym typeface="Calibri"/>
              </a:rPr>
              <a:t>std::</a:t>
            </a:r>
            <a:r>
              <a:rPr lang="en-GB" sz="1600" dirty="0" err="1">
                <a:solidFill>
                  <a:srgbClr val="000080"/>
                </a:solidFill>
                <a:latin typeface="Helvetica" pitchFamily="2" charset="0"/>
                <a:sym typeface="Calibri"/>
              </a:rPr>
              <a:t>is_constructible_</a:t>
            </a:r>
            <a:r>
              <a:rPr lang="en-GB" sz="1600" dirty="0" err="1">
                <a:solidFill>
                  <a:srgbClr val="FF0000"/>
                </a:solidFill>
                <a:latin typeface="Helvetica" pitchFamily="2" charset="0"/>
                <a:sym typeface="Calibri"/>
              </a:rPr>
              <a:t>v</a:t>
            </a:r>
            <a:r>
              <a:rPr lang="en-GB" sz="1600" dirty="0">
                <a:solidFill>
                  <a:srgbClr val="000080"/>
                </a:solidFill>
                <a:latin typeface="Helvetica" pitchFamily="2" charset="0"/>
                <a:sym typeface="Calibri"/>
              </a:rPr>
              <a:t>&lt;T, </a:t>
            </a:r>
            <a:r>
              <a:rPr lang="en-GB" sz="1600" dirty="0" err="1">
                <a:solidFill>
                  <a:srgbClr val="000080"/>
                </a:solidFill>
                <a:latin typeface="Helvetica" pitchFamily="2" charset="0"/>
                <a:sym typeface="Calibri"/>
              </a:rPr>
              <a:t>Args</a:t>
            </a:r>
            <a:r>
              <a:rPr lang="en-GB" sz="1600" dirty="0">
                <a:solidFill>
                  <a:srgbClr val="000080"/>
                </a:solidFill>
                <a:latin typeface="Helvetica" pitchFamily="2" charset="0"/>
                <a:sym typeface="Calibri"/>
              </a:rPr>
              <a:t>…&gt;</a:t>
            </a:r>
          </a:p>
          <a:p>
            <a:pPr hangingPunct="0"/>
            <a:r>
              <a:rPr lang="en-GB" sz="1600" dirty="0">
                <a:solidFill>
                  <a:srgbClr val="000080"/>
                </a:solidFill>
                <a:latin typeface="Helvetica" pitchFamily="2" charset="0"/>
                <a:sym typeface="Calibri"/>
              </a:rPr>
              <a:t>std::</a:t>
            </a:r>
            <a:r>
              <a:rPr lang="en-GB" sz="1600" dirty="0" err="1">
                <a:solidFill>
                  <a:srgbClr val="000080"/>
                </a:solidFill>
                <a:latin typeface="Helvetica" pitchFamily="2" charset="0"/>
                <a:sym typeface="Calibri"/>
              </a:rPr>
              <a:t>is_nothrow_constructible_</a:t>
            </a:r>
            <a:r>
              <a:rPr lang="en-GB" sz="1600" dirty="0" err="1">
                <a:solidFill>
                  <a:srgbClr val="FF0000"/>
                </a:solidFill>
                <a:latin typeface="Helvetica" pitchFamily="2" charset="0"/>
                <a:sym typeface="Calibri"/>
              </a:rPr>
              <a:t>v</a:t>
            </a:r>
            <a:r>
              <a:rPr lang="en-GB" sz="1600" dirty="0">
                <a:solidFill>
                  <a:srgbClr val="000080"/>
                </a:solidFill>
                <a:latin typeface="Helvetica" pitchFamily="2" charset="0"/>
                <a:sym typeface="Calibri"/>
              </a:rPr>
              <a:t>&lt;T, </a:t>
            </a:r>
            <a:r>
              <a:rPr lang="en-GB" sz="1600" dirty="0" err="1">
                <a:solidFill>
                  <a:srgbClr val="000080"/>
                </a:solidFill>
                <a:latin typeface="Helvetica" pitchFamily="2" charset="0"/>
                <a:sym typeface="Calibri"/>
              </a:rPr>
              <a:t>Args</a:t>
            </a:r>
            <a:r>
              <a:rPr lang="en-GB" sz="1600" dirty="0">
                <a:solidFill>
                  <a:srgbClr val="000080"/>
                </a:solidFill>
                <a:latin typeface="Helvetica" pitchFamily="2" charset="0"/>
                <a:sym typeface="Calibri"/>
              </a:rPr>
              <a:t>…&gt;</a:t>
            </a:r>
          </a:p>
          <a:p>
            <a:pPr hangingPunct="0"/>
            <a:r>
              <a:rPr lang="en-GB" sz="1600" dirty="0">
                <a:solidFill>
                  <a:srgbClr val="000080"/>
                </a:solidFill>
                <a:latin typeface="Helvetica" pitchFamily="2" charset="0"/>
                <a:sym typeface="Calibri"/>
              </a:rPr>
              <a:t>std::</a:t>
            </a:r>
            <a:r>
              <a:rPr lang="en-GB" sz="1600" dirty="0" err="1">
                <a:solidFill>
                  <a:srgbClr val="000080"/>
                </a:solidFill>
                <a:latin typeface="Helvetica" pitchFamily="2" charset="0"/>
                <a:sym typeface="Calibri"/>
              </a:rPr>
              <a:t>is_default_constructible_</a:t>
            </a:r>
            <a:r>
              <a:rPr lang="en-GB" sz="1600" dirty="0" err="1">
                <a:solidFill>
                  <a:srgbClr val="FF0000"/>
                </a:solidFill>
                <a:latin typeface="Helvetica" pitchFamily="2" charset="0"/>
                <a:sym typeface="Calibri"/>
              </a:rPr>
              <a:t>v</a:t>
            </a:r>
            <a:r>
              <a:rPr lang="en-GB" sz="1600" dirty="0">
                <a:solidFill>
                  <a:srgbClr val="000080"/>
                </a:solidFill>
                <a:latin typeface="Helvetica" pitchFamily="2" charset="0"/>
                <a:sym typeface="Calibri"/>
              </a:rPr>
              <a:t>&lt;T&gt;</a:t>
            </a:r>
          </a:p>
          <a:p>
            <a:pPr hangingPunct="0"/>
            <a:r>
              <a:rPr lang="en-GB" sz="1600" dirty="0">
                <a:solidFill>
                  <a:srgbClr val="000080"/>
                </a:solidFill>
                <a:latin typeface="Helvetica" pitchFamily="2" charset="0"/>
                <a:sym typeface="Calibri"/>
              </a:rPr>
              <a:t>std::</a:t>
            </a:r>
            <a:r>
              <a:rPr lang="en-GB" sz="1600" dirty="0" err="1">
                <a:solidFill>
                  <a:srgbClr val="000080"/>
                </a:solidFill>
                <a:latin typeface="Helvetica" pitchFamily="2" charset="0"/>
                <a:sym typeface="Calibri"/>
              </a:rPr>
              <a:t>is_nothrow_default_constructible_</a:t>
            </a:r>
            <a:r>
              <a:rPr lang="en-GB" sz="1600" dirty="0" err="1">
                <a:solidFill>
                  <a:srgbClr val="FF0000"/>
                </a:solidFill>
                <a:latin typeface="Helvetica" pitchFamily="2" charset="0"/>
                <a:sym typeface="Calibri"/>
              </a:rPr>
              <a:t>v</a:t>
            </a:r>
            <a:r>
              <a:rPr lang="en-GB" sz="1600" dirty="0">
                <a:solidFill>
                  <a:srgbClr val="000080"/>
                </a:solidFill>
                <a:latin typeface="Helvetica" pitchFamily="2" charset="0"/>
                <a:sym typeface="Calibri"/>
              </a:rPr>
              <a:t>&lt;T&gt;</a:t>
            </a:r>
          </a:p>
          <a:p>
            <a:pPr hangingPunct="0"/>
            <a:r>
              <a:rPr lang="en-GB" sz="1600" dirty="0">
                <a:solidFill>
                  <a:srgbClr val="000080"/>
                </a:solidFill>
                <a:latin typeface="Helvetica" pitchFamily="2" charset="0"/>
                <a:sym typeface="Calibri"/>
              </a:rPr>
              <a:t>std::</a:t>
            </a:r>
            <a:r>
              <a:rPr lang="en-GB" sz="1600" dirty="0" err="1">
                <a:solidFill>
                  <a:srgbClr val="000080"/>
                </a:solidFill>
                <a:latin typeface="Helvetica" pitchFamily="2" charset="0"/>
                <a:sym typeface="Calibri"/>
              </a:rPr>
              <a:t>is_copy_constructible_</a:t>
            </a:r>
            <a:r>
              <a:rPr lang="en-GB" sz="1600" dirty="0" err="1">
                <a:solidFill>
                  <a:srgbClr val="FF0000"/>
                </a:solidFill>
                <a:latin typeface="Helvetica" pitchFamily="2" charset="0"/>
                <a:sym typeface="Calibri"/>
              </a:rPr>
              <a:t>v</a:t>
            </a:r>
            <a:r>
              <a:rPr lang="en-GB" sz="1600" dirty="0">
                <a:solidFill>
                  <a:srgbClr val="000080"/>
                </a:solidFill>
                <a:latin typeface="Helvetica" pitchFamily="2" charset="0"/>
                <a:sym typeface="Calibri"/>
              </a:rPr>
              <a:t>&lt;T&gt;</a:t>
            </a:r>
          </a:p>
          <a:p>
            <a:pPr hangingPunct="0"/>
            <a:r>
              <a:rPr lang="en-GB" sz="1600" dirty="0">
                <a:solidFill>
                  <a:srgbClr val="000080"/>
                </a:solidFill>
                <a:latin typeface="Helvetica" pitchFamily="2" charset="0"/>
                <a:sym typeface="Calibri"/>
              </a:rPr>
              <a:t>std::</a:t>
            </a:r>
            <a:r>
              <a:rPr lang="en-GB" sz="1600" dirty="0" err="1">
                <a:solidFill>
                  <a:srgbClr val="000080"/>
                </a:solidFill>
                <a:latin typeface="Helvetica" pitchFamily="2" charset="0"/>
                <a:sym typeface="Calibri"/>
              </a:rPr>
              <a:t>is_nothrow_copy_constructible_</a:t>
            </a:r>
            <a:r>
              <a:rPr lang="en-GB" sz="1600" dirty="0" err="1">
                <a:solidFill>
                  <a:srgbClr val="FF0000"/>
                </a:solidFill>
                <a:latin typeface="Helvetica" pitchFamily="2" charset="0"/>
                <a:sym typeface="Calibri"/>
              </a:rPr>
              <a:t>v</a:t>
            </a:r>
            <a:r>
              <a:rPr lang="en-GB" sz="1600" dirty="0">
                <a:solidFill>
                  <a:srgbClr val="000080"/>
                </a:solidFill>
                <a:latin typeface="Helvetica" pitchFamily="2" charset="0"/>
                <a:sym typeface="Calibri"/>
              </a:rPr>
              <a:t>&lt;T&gt;</a:t>
            </a:r>
          </a:p>
          <a:p>
            <a:pPr hangingPunct="0"/>
            <a:r>
              <a:rPr lang="en-GB" sz="1600" dirty="0">
                <a:solidFill>
                  <a:srgbClr val="000080"/>
                </a:solidFill>
                <a:latin typeface="Helvetica" pitchFamily="2" charset="0"/>
                <a:sym typeface="Calibri"/>
              </a:rPr>
              <a:t>std::</a:t>
            </a:r>
            <a:r>
              <a:rPr lang="en-GB" sz="1600" dirty="0" err="1">
                <a:solidFill>
                  <a:srgbClr val="000080"/>
                </a:solidFill>
                <a:latin typeface="Helvetica" pitchFamily="2" charset="0"/>
                <a:sym typeface="Calibri"/>
              </a:rPr>
              <a:t>is_move_constructible_</a:t>
            </a:r>
            <a:r>
              <a:rPr lang="en-GB" sz="1600" dirty="0" err="1">
                <a:solidFill>
                  <a:srgbClr val="FF0000"/>
                </a:solidFill>
                <a:latin typeface="Helvetica" pitchFamily="2" charset="0"/>
                <a:sym typeface="Calibri"/>
              </a:rPr>
              <a:t>v</a:t>
            </a:r>
            <a:r>
              <a:rPr lang="en-GB" sz="1600" dirty="0">
                <a:solidFill>
                  <a:srgbClr val="000080"/>
                </a:solidFill>
                <a:latin typeface="Helvetica" pitchFamily="2" charset="0"/>
                <a:sym typeface="Calibri"/>
              </a:rPr>
              <a:t>&lt;T&gt;</a:t>
            </a:r>
          </a:p>
          <a:p>
            <a:pPr hangingPunct="0"/>
            <a:r>
              <a:rPr lang="en-GB" sz="1600" dirty="0">
                <a:solidFill>
                  <a:srgbClr val="000080"/>
                </a:solidFill>
                <a:latin typeface="Helvetica" pitchFamily="2" charset="0"/>
                <a:sym typeface="Calibri"/>
              </a:rPr>
              <a:t>std::</a:t>
            </a:r>
            <a:r>
              <a:rPr lang="en-GB" sz="1600" dirty="0" err="1">
                <a:solidFill>
                  <a:srgbClr val="000080"/>
                </a:solidFill>
                <a:latin typeface="Helvetica" pitchFamily="2" charset="0"/>
                <a:sym typeface="Calibri"/>
              </a:rPr>
              <a:t>is_nothrow_move_constructible_</a:t>
            </a:r>
            <a:r>
              <a:rPr lang="en-GB" sz="1600" dirty="0" err="1">
                <a:solidFill>
                  <a:srgbClr val="FF0000"/>
                </a:solidFill>
                <a:latin typeface="Helvetica" pitchFamily="2" charset="0"/>
                <a:sym typeface="Calibri"/>
              </a:rPr>
              <a:t>v</a:t>
            </a:r>
            <a:r>
              <a:rPr lang="en-GB" sz="1600" dirty="0">
                <a:solidFill>
                  <a:srgbClr val="000080"/>
                </a:solidFill>
                <a:latin typeface="Helvetica" pitchFamily="2" charset="0"/>
                <a:sym typeface="Calibri"/>
              </a:rPr>
              <a:t>&lt;T&gt;</a:t>
            </a:r>
          </a:p>
          <a:p>
            <a:pPr hangingPunct="0"/>
            <a:endParaRPr lang="en-GB" sz="1600" dirty="0">
              <a:solidFill>
                <a:srgbClr val="000080"/>
              </a:solidFill>
              <a:latin typeface="Helvetica" pitchFamily="2" charset="0"/>
              <a:sym typeface="Calibri"/>
            </a:endParaRPr>
          </a:p>
          <a:p>
            <a:pPr hangingPunct="0"/>
            <a:r>
              <a:rPr lang="en-GB" sz="1600" dirty="0">
                <a:solidFill>
                  <a:srgbClr val="000080"/>
                </a:solidFill>
                <a:latin typeface="Helvetica" pitchFamily="2" charset="0"/>
                <a:sym typeface="Calibri"/>
              </a:rPr>
              <a:t>std::</a:t>
            </a:r>
            <a:r>
              <a:rPr lang="en-GB" sz="1600" dirty="0" err="1">
                <a:solidFill>
                  <a:srgbClr val="000080"/>
                </a:solidFill>
                <a:latin typeface="Helvetica" pitchFamily="2" charset="0"/>
                <a:sym typeface="Calibri"/>
              </a:rPr>
              <a:t>is_assignable_</a:t>
            </a:r>
            <a:r>
              <a:rPr lang="en-GB" sz="1600" dirty="0" err="1">
                <a:solidFill>
                  <a:srgbClr val="FF0000"/>
                </a:solidFill>
                <a:latin typeface="Helvetica" pitchFamily="2" charset="0"/>
                <a:sym typeface="Calibri"/>
              </a:rPr>
              <a:t>v</a:t>
            </a:r>
            <a:r>
              <a:rPr lang="en-GB" sz="1600" dirty="0">
                <a:solidFill>
                  <a:srgbClr val="000080"/>
                </a:solidFill>
                <a:latin typeface="Helvetica" pitchFamily="2" charset="0"/>
                <a:sym typeface="Calibri"/>
              </a:rPr>
              <a:t>&lt;T, U&gt;</a:t>
            </a:r>
          </a:p>
          <a:p>
            <a:pPr hangingPunct="0"/>
            <a:r>
              <a:rPr lang="en-GB" sz="1600" dirty="0">
                <a:solidFill>
                  <a:srgbClr val="000080"/>
                </a:solidFill>
                <a:latin typeface="Helvetica" pitchFamily="2" charset="0"/>
                <a:sym typeface="Calibri"/>
              </a:rPr>
              <a:t>std::</a:t>
            </a:r>
            <a:r>
              <a:rPr lang="en-GB" sz="1600" dirty="0" err="1">
                <a:solidFill>
                  <a:srgbClr val="000080"/>
                </a:solidFill>
                <a:latin typeface="Helvetica" pitchFamily="2" charset="0"/>
                <a:sym typeface="Calibri"/>
              </a:rPr>
              <a:t>is_nothrow_assignable_</a:t>
            </a:r>
            <a:r>
              <a:rPr lang="en-GB" sz="1600" dirty="0" err="1">
                <a:solidFill>
                  <a:srgbClr val="FF0000"/>
                </a:solidFill>
                <a:latin typeface="Helvetica" pitchFamily="2" charset="0"/>
                <a:sym typeface="Calibri"/>
              </a:rPr>
              <a:t>v</a:t>
            </a:r>
            <a:r>
              <a:rPr lang="en-GB" sz="1600" dirty="0">
                <a:solidFill>
                  <a:srgbClr val="000080"/>
                </a:solidFill>
                <a:latin typeface="Helvetica" pitchFamily="2" charset="0"/>
                <a:sym typeface="Calibri"/>
              </a:rPr>
              <a:t>&lt;T, U&gt;</a:t>
            </a:r>
          </a:p>
          <a:p>
            <a:pPr hangingPunct="0"/>
            <a:r>
              <a:rPr lang="en-GB" sz="1600" dirty="0">
                <a:solidFill>
                  <a:srgbClr val="000080"/>
                </a:solidFill>
                <a:latin typeface="Helvetica" pitchFamily="2" charset="0"/>
                <a:sym typeface="Calibri"/>
              </a:rPr>
              <a:t>s</a:t>
            </a:r>
            <a:r>
              <a:rPr lang="en-RU" sz="1600" dirty="0">
                <a:solidFill>
                  <a:srgbClr val="000080"/>
                </a:solidFill>
                <a:latin typeface="Helvetica" pitchFamily="2" charset="0"/>
                <a:sym typeface="Calibri"/>
              </a:rPr>
              <a:t>td::is_copy_assignable_</a:t>
            </a:r>
            <a:r>
              <a:rPr lang="en-RU" sz="1600" dirty="0">
                <a:solidFill>
                  <a:srgbClr val="FF0000"/>
                </a:solidFill>
                <a:latin typeface="Helvetica" pitchFamily="2" charset="0"/>
                <a:sym typeface="Calibri"/>
              </a:rPr>
              <a:t>v</a:t>
            </a:r>
            <a:r>
              <a:rPr lang="en-RU" sz="1600" dirty="0">
                <a:solidFill>
                  <a:srgbClr val="000080"/>
                </a:solidFill>
                <a:latin typeface="Helvetica" pitchFamily="2" charset="0"/>
                <a:sym typeface="Calibri"/>
              </a:rPr>
              <a:t>&lt;T&gt;</a:t>
            </a:r>
            <a:endParaRPr lang="en-GB" sz="1600" dirty="0">
              <a:solidFill>
                <a:srgbClr val="000080"/>
              </a:solidFill>
              <a:latin typeface="Helvetica" pitchFamily="2" charset="0"/>
              <a:sym typeface="Calibri"/>
            </a:endParaRPr>
          </a:p>
          <a:p>
            <a:pPr hangingPunct="0"/>
            <a:r>
              <a:rPr lang="en-GB" sz="1600" dirty="0">
                <a:solidFill>
                  <a:srgbClr val="000080"/>
                </a:solidFill>
                <a:latin typeface="Helvetica" pitchFamily="2" charset="0"/>
                <a:sym typeface="Calibri"/>
              </a:rPr>
              <a:t>s</a:t>
            </a:r>
            <a:r>
              <a:rPr lang="en-RU" sz="1600" dirty="0">
                <a:solidFill>
                  <a:srgbClr val="000080"/>
                </a:solidFill>
                <a:latin typeface="Helvetica" pitchFamily="2" charset="0"/>
                <a:sym typeface="Calibri"/>
              </a:rPr>
              <a:t>td::is_</a:t>
            </a:r>
            <a:r>
              <a:rPr lang="en-GB" sz="1600" dirty="0" err="1">
                <a:solidFill>
                  <a:srgbClr val="000080"/>
                </a:solidFill>
                <a:latin typeface="Helvetica" pitchFamily="2" charset="0"/>
                <a:sym typeface="Calibri"/>
              </a:rPr>
              <a:t>nothrow</a:t>
            </a:r>
            <a:r>
              <a:rPr lang="en-GB" sz="1600" dirty="0">
                <a:solidFill>
                  <a:srgbClr val="000080"/>
                </a:solidFill>
                <a:latin typeface="Helvetica" pitchFamily="2" charset="0"/>
                <a:sym typeface="Calibri"/>
              </a:rPr>
              <a:t>_</a:t>
            </a:r>
            <a:r>
              <a:rPr lang="en-RU" sz="1600" dirty="0">
                <a:solidFill>
                  <a:srgbClr val="000080"/>
                </a:solidFill>
                <a:latin typeface="Helvetica" pitchFamily="2" charset="0"/>
                <a:sym typeface="Calibri"/>
              </a:rPr>
              <a:t>copy_assignable_</a:t>
            </a:r>
            <a:r>
              <a:rPr lang="en-RU" sz="1600" dirty="0">
                <a:solidFill>
                  <a:srgbClr val="FF0000"/>
                </a:solidFill>
                <a:latin typeface="Helvetica" pitchFamily="2" charset="0"/>
                <a:sym typeface="Calibri"/>
              </a:rPr>
              <a:t>v</a:t>
            </a:r>
            <a:r>
              <a:rPr lang="en-RU" sz="1600" dirty="0">
                <a:solidFill>
                  <a:srgbClr val="000080"/>
                </a:solidFill>
                <a:latin typeface="Helvetica" pitchFamily="2" charset="0"/>
                <a:sym typeface="Calibri"/>
              </a:rPr>
              <a:t>&lt;T&gt;</a:t>
            </a:r>
            <a:endParaRPr lang="en-GB" sz="1600" dirty="0">
              <a:solidFill>
                <a:srgbClr val="000080"/>
              </a:solidFill>
              <a:latin typeface="Helvetica" pitchFamily="2" charset="0"/>
              <a:sym typeface="Calibri"/>
            </a:endParaRPr>
          </a:p>
          <a:p>
            <a:pPr hangingPunct="0"/>
            <a:r>
              <a:rPr lang="en-GB" sz="1600" dirty="0">
                <a:solidFill>
                  <a:srgbClr val="000080"/>
                </a:solidFill>
                <a:latin typeface="Helvetica" pitchFamily="2" charset="0"/>
                <a:sym typeface="Calibri"/>
              </a:rPr>
              <a:t>s</a:t>
            </a:r>
            <a:r>
              <a:rPr lang="en-RU" sz="1600" dirty="0">
                <a:solidFill>
                  <a:srgbClr val="000080"/>
                </a:solidFill>
                <a:latin typeface="Helvetica" pitchFamily="2" charset="0"/>
                <a:sym typeface="Calibri"/>
              </a:rPr>
              <a:t>td::is_move_assignable_</a:t>
            </a:r>
            <a:r>
              <a:rPr lang="en-RU" sz="1600" dirty="0">
                <a:solidFill>
                  <a:srgbClr val="FF0000"/>
                </a:solidFill>
                <a:latin typeface="Helvetica" pitchFamily="2" charset="0"/>
                <a:sym typeface="Calibri"/>
              </a:rPr>
              <a:t>v</a:t>
            </a:r>
            <a:r>
              <a:rPr lang="en-RU" sz="1600" dirty="0">
                <a:solidFill>
                  <a:srgbClr val="000080"/>
                </a:solidFill>
                <a:latin typeface="Helvetica" pitchFamily="2" charset="0"/>
                <a:sym typeface="Calibri"/>
              </a:rPr>
              <a:t>&lt;T&gt;</a:t>
            </a:r>
            <a:endParaRPr lang="en-GB" sz="1600" dirty="0">
              <a:solidFill>
                <a:srgbClr val="000080"/>
              </a:solidFill>
              <a:latin typeface="Helvetica" pitchFamily="2" charset="0"/>
              <a:sym typeface="Calibri"/>
            </a:endParaRPr>
          </a:p>
          <a:p>
            <a:pPr hangingPunct="0"/>
            <a:r>
              <a:rPr lang="en-GB" sz="1600" dirty="0">
                <a:solidFill>
                  <a:srgbClr val="000080"/>
                </a:solidFill>
                <a:latin typeface="Helvetica" pitchFamily="2" charset="0"/>
                <a:sym typeface="Calibri"/>
              </a:rPr>
              <a:t>s</a:t>
            </a:r>
            <a:r>
              <a:rPr lang="en-RU" sz="1600" dirty="0">
                <a:solidFill>
                  <a:srgbClr val="000080"/>
                </a:solidFill>
                <a:latin typeface="Helvetica" pitchFamily="2" charset="0"/>
                <a:sym typeface="Calibri"/>
              </a:rPr>
              <a:t>td::is_</a:t>
            </a:r>
            <a:r>
              <a:rPr lang="en-GB" sz="1600" dirty="0" err="1">
                <a:solidFill>
                  <a:srgbClr val="000080"/>
                </a:solidFill>
                <a:latin typeface="Helvetica" pitchFamily="2" charset="0"/>
                <a:sym typeface="Calibri"/>
              </a:rPr>
              <a:t>nothrow</a:t>
            </a:r>
            <a:r>
              <a:rPr lang="en-GB" sz="1600" dirty="0">
                <a:solidFill>
                  <a:srgbClr val="000080"/>
                </a:solidFill>
                <a:latin typeface="Helvetica" pitchFamily="2" charset="0"/>
                <a:sym typeface="Calibri"/>
              </a:rPr>
              <a:t>_</a:t>
            </a:r>
            <a:r>
              <a:rPr lang="en-RU" sz="1600" dirty="0">
                <a:solidFill>
                  <a:srgbClr val="000080"/>
                </a:solidFill>
                <a:latin typeface="Helvetica" pitchFamily="2" charset="0"/>
                <a:sym typeface="Calibri"/>
              </a:rPr>
              <a:t>move_assignable_</a:t>
            </a:r>
            <a:r>
              <a:rPr lang="en-RU" sz="1600" dirty="0">
                <a:solidFill>
                  <a:srgbClr val="FF0000"/>
                </a:solidFill>
                <a:latin typeface="Helvetica" pitchFamily="2" charset="0"/>
                <a:sym typeface="Calibri"/>
              </a:rPr>
              <a:t>v</a:t>
            </a:r>
            <a:r>
              <a:rPr lang="en-RU" sz="1600" dirty="0">
                <a:solidFill>
                  <a:srgbClr val="000080"/>
                </a:solidFill>
                <a:latin typeface="Helvetica" pitchFamily="2" charset="0"/>
                <a:sym typeface="Calibri"/>
              </a:rPr>
              <a:t>&lt;T&gt;</a:t>
            </a:r>
            <a:endParaRPr lang="en-RU" sz="1600" dirty="0">
              <a:solidFill>
                <a:schemeClr val="accent4"/>
              </a:solidFill>
              <a:latin typeface="Helvetica" pitchFamily="2" charset="0"/>
              <a:sym typeface="Calibri"/>
            </a:endParaRPr>
          </a:p>
          <a:p>
            <a:pPr hangingPunct="0"/>
            <a:endParaRPr lang="en-GB" sz="1600" dirty="0">
              <a:solidFill>
                <a:srgbClr val="000080"/>
              </a:solidFill>
              <a:latin typeface="Helvetica" pitchFamily="2" charset="0"/>
              <a:sym typeface="Calibri"/>
            </a:endParaRPr>
          </a:p>
          <a:p>
            <a:pPr hangingPunct="0"/>
            <a:r>
              <a:rPr lang="en-GB" sz="1600" dirty="0">
                <a:solidFill>
                  <a:srgbClr val="000080"/>
                </a:solidFill>
                <a:latin typeface="Helvetica" pitchFamily="2" charset="0"/>
                <a:sym typeface="Calibri"/>
              </a:rPr>
              <a:t>std::</a:t>
            </a:r>
            <a:r>
              <a:rPr lang="en-GB" sz="1600" dirty="0" err="1">
                <a:solidFill>
                  <a:srgbClr val="000080"/>
                </a:solidFill>
                <a:latin typeface="Helvetica" pitchFamily="2" charset="0"/>
                <a:sym typeface="Calibri"/>
              </a:rPr>
              <a:t>is_destructible_</a:t>
            </a:r>
            <a:r>
              <a:rPr lang="en-GB" sz="1600" dirty="0" err="1">
                <a:solidFill>
                  <a:srgbClr val="FF0000"/>
                </a:solidFill>
                <a:latin typeface="Helvetica" pitchFamily="2" charset="0"/>
                <a:sym typeface="Calibri"/>
              </a:rPr>
              <a:t>v</a:t>
            </a:r>
            <a:r>
              <a:rPr lang="en-GB" sz="1600" dirty="0">
                <a:solidFill>
                  <a:srgbClr val="000080"/>
                </a:solidFill>
                <a:latin typeface="Helvetica" pitchFamily="2" charset="0"/>
                <a:sym typeface="Calibri"/>
              </a:rPr>
              <a:t>&lt;T&gt;</a:t>
            </a:r>
          </a:p>
          <a:p>
            <a:pPr hangingPunct="0"/>
            <a:r>
              <a:rPr lang="en-GB" sz="1600" dirty="0">
                <a:solidFill>
                  <a:srgbClr val="000080"/>
                </a:solidFill>
                <a:latin typeface="Helvetica" pitchFamily="2" charset="0"/>
                <a:sym typeface="Calibri"/>
              </a:rPr>
              <a:t>std::</a:t>
            </a:r>
            <a:r>
              <a:rPr lang="en-GB" sz="1600" dirty="0" err="1">
                <a:solidFill>
                  <a:srgbClr val="000080"/>
                </a:solidFill>
                <a:latin typeface="Helvetica" pitchFamily="2" charset="0"/>
                <a:sym typeface="Calibri"/>
              </a:rPr>
              <a:t>is_nothrow_destructible_</a:t>
            </a:r>
            <a:r>
              <a:rPr lang="en-GB" sz="1600" dirty="0" err="1">
                <a:solidFill>
                  <a:srgbClr val="FF0000"/>
                </a:solidFill>
                <a:latin typeface="Helvetica" pitchFamily="2" charset="0"/>
                <a:sym typeface="Calibri"/>
              </a:rPr>
              <a:t>v</a:t>
            </a:r>
            <a:r>
              <a:rPr lang="en-GB" sz="1600" dirty="0">
                <a:solidFill>
                  <a:srgbClr val="000080"/>
                </a:solidFill>
                <a:latin typeface="Helvetica" pitchFamily="2" charset="0"/>
                <a:sym typeface="Calibri"/>
              </a:rPr>
              <a:t>&lt;T&gt;</a:t>
            </a:r>
          </a:p>
          <a:p>
            <a:pPr hangingPunct="0"/>
            <a:endParaRPr lang="en-RU" sz="1600" dirty="0">
              <a:solidFill>
                <a:schemeClr val="accent4"/>
              </a:solidFill>
              <a:latin typeface="Helvetica" pitchFamily="2" charset="0"/>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RU" sz="1600" b="0" i="0" u="none" strike="noStrike" cap="none" spc="0" normalizeH="0" baseline="0" dirty="0">
              <a:ln>
                <a:noFill/>
              </a:ln>
              <a:solidFill>
                <a:srgbClr val="323332"/>
              </a:solidFill>
              <a:effectLst/>
              <a:uFillTx/>
              <a:latin typeface="+mj-lt"/>
              <a:ea typeface="+mj-ea"/>
              <a:cs typeface="+mj-cs"/>
              <a:sym typeface="Calibri"/>
            </a:endParaRPr>
          </a:p>
        </p:txBody>
      </p:sp>
      <p:sp>
        <p:nvSpPr>
          <p:cNvPr id="3" name="TextBox 2">
            <a:extLst>
              <a:ext uri="{FF2B5EF4-FFF2-40B4-BE49-F238E27FC236}">
                <a16:creationId xmlns:a16="http://schemas.microsoft.com/office/drawing/2014/main" id="{A9F0BFA9-F6F3-F44F-854F-9FA801C5476B}"/>
              </a:ext>
            </a:extLst>
          </p:cNvPr>
          <p:cNvSpPr txBox="1"/>
          <p:nvPr/>
        </p:nvSpPr>
        <p:spPr>
          <a:xfrm>
            <a:off x="5428396" y="1584960"/>
            <a:ext cx="654464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Since C ++17, there are useful definitions in the standard library that you can use to avoid writing </a:t>
            </a:r>
            <a:r>
              <a:rPr lang="en-GB" dirty="0">
                <a:solidFill>
                  <a:srgbClr val="000080"/>
                </a:solidFill>
              </a:rPr>
              <a:t>::value</a:t>
            </a:r>
            <a:r>
              <a:rPr lang="en-GB" dirty="0"/>
              <a:t> all the time.</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6" name="Picture 5">
            <a:extLst>
              <a:ext uri="{FF2B5EF4-FFF2-40B4-BE49-F238E27FC236}">
                <a16:creationId xmlns:a16="http://schemas.microsoft.com/office/drawing/2014/main" id="{3193D6D6-A4F2-E542-91FC-47A6C05074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8397" y="2883362"/>
            <a:ext cx="6544645" cy="2838033"/>
          </a:xfrm>
          <a:prstGeom prst="rect">
            <a:avLst/>
          </a:prstGeom>
        </p:spPr>
      </p:pic>
      <p:sp>
        <p:nvSpPr>
          <p:cNvPr id="11" name="Rectangle 10">
            <a:extLst>
              <a:ext uri="{FF2B5EF4-FFF2-40B4-BE49-F238E27FC236}">
                <a16:creationId xmlns:a16="http://schemas.microsoft.com/office/drawing/2014/main" id="{41CD04D6-AA5F-834D-9314-D15EFD3B9C87}"/>
              </a:ext>
            </a:extLst>
          </p:cNvPr>
          <p:cNvSpPr/>
          <p:nvPr/>
        </p:nvSpPr>
        <p:spPr>
          <a:xfrm>
            <a:off x="5879303" y="5751875"/>
            <a:ext cx="5642829" cy="307777"/>
          </a:xfrm>
          <a:prstGeom prst="rect">
            <a:avLst/>
          </a:prstGeom>
        </p:spPr>
        <p:txBody>
          <a:bodyPr wrap="square">
            <a:spAutoFit/>
          </a:bodyPr>
          <a:lstStyle/>
          <a:p>
            <a:pPr hangingPunct="0"/>
            <a:r>
              <a:rPr lang="en-GB" sz="1400" dirty="0">
                <a:solidFill>
                  <a:schemeClr val="accent6"/>
                </a:solidFill>
                <a:latin typeface="Helvetica" pitchFamily="2" charset="0"/>
                <a:sym typeface="Calibri"/>
              </a:rPr>
              <a:t>P</a:t>
            </a:r>
            <a:r>
              <a:rPr lang="en-RU" sz="1400" dirty="0">
                <a:solidFill>
                  <a:schemeClr val="accent6"/>
                </a:solidFill>
                <a:latin typeface="Helvetica" pitchFamily="2" charset="0"/>
                <a:sym typeface="Calibri"/>
              </a:rPr>
              <a:t>ic.61: example of the usage (excerps from the smart_ptr h/w tests)</a:t>
            </a:r>
          </a:p>
        </p:txBody>
      </p:sp>
    </p:spTree>
    <p:extLst>
      <p:ext uri="{BB962C8B-B14F-4D97-AF65-F5344CB8AC3E}">
        <p14:creationId xmlns:p14="http://schemas.microsoft.com/office/powerpoint/2010/main" val="186092682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Solving the troubles of C++07</a:t>
            </a:r>
            <a:endParaRPr lang="ru-RU" dirty="0">
              <a:latin typeface="Helvetica" pitchFamily="2" charset="0"/>
            </a:endParaRPr>
          </a:p>
        </p:txBody>
      </p:sp>
      <p:sp>
        <p:nvSpPr>
          <p:cNvPr id="3" name="TextBox 2">
            <a:extLst>
              <a:ext uri="{FF2B5EF4-FFF2-40B4-BE49-F238E27FC236}">
                <a16:creationId xmlns:a16="http://schemas.microsoft.com/office/drawing/2014/main" id="{B11067FA-DA45-4748-B9D9-CCA6C4C0C5A1}"/>
              </a:ext>
            </a:extLst>
          </p:cNvPr>
          <p:cNvSpPr txBox="1"/>
          <p:nvPr/>
        </p:nvSpPr>
        <p:spPr>
          <a:xfrm>
            <a:off x="1120775" y="1765996"/>
            <a:ext cx="1857238"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sz="2400" dirty="0">
                <a:solidFill>
                  <a:srgbClr val="323332"/>
                </a:solidFill>
                <a:latin typeface="Helvetica" pitchFamily="2" charset="0"/>
                <a:ea typeface="+mj-ea"/>
                <a:cs typeface="+mj-cs"/>
                <a:sym typeface="Calibri"/>
              </a:rPr>
              <a:t>General idea</a:t>
            </a:r>
            <a:endParaRPr kumimoji="0" lang="en-RU" sz="24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6" name="TextBox 5">
            <a:extLst>
              <a:ext uri="{FF2B5EF4-FFF2-40B4-BE49-F238E27FC236}">
                <a16:creationId xmlns:a16="http://schemas.microsoft.com/office/drawing/2014/main" id="{EE64AA42-7B29-6341-887F-2C94301B5053}"/>
              </a:ext>
            </a:extLst>
          </p:cNvPr>
          <p:cNvSpPr txBox="1"/>
          <p:nvPr/>
        </p:nvSpPr>
        <p:spPr>
          <a:xfrm>
            <a:off x="1120775" y="2531949"/>
            <a:ext cx="10238509"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rgbClr val="FF0000"/>
                </a:solidFill>
                <a:latin typeface="Helvetica" pitchFamily="2" charset="0"/>
              </a:rPr>
              <a:t>Problem</a:t>
            </a:r>
            <a:r>
              <a:rPr lang="en-GB" dirty="0">
                <a:latin typeface="Helvetica" pitchFamily="2" charset="0"/>
              </a:rPr>
              <a:t>: It is not possible to create optimal assignment and construction algorithms for class objects that will work optimally with temporary objects.</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10" name="TextBox 9">
            <a:extLst>
              <a:ext uri="{FF2B5EF4-FFF2-40B4-BE49-F238E27FC236}">
                <a16:creationId xmlns:a16="http://schemas.microsoft.com/office/drawing/2014/main" id="{C271DD1F-7ADC-8641-A5B0-070284251BB5}"/>
              </a:ext>
            </a:extLst>
          </p:cNvPr>
          <p:cNvSpPr txBox="1"/>
          <p:nvPr/>
        </p:nvSpPr>
        <p:spPr>
          <a:xfrm>
            <a:off x="1120775" y="3482567"/>
            <a:ext cx="10238509"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rgbClr val="00B050"/>
                </a:solidFill>
                <a:latin typeface="Helvetica" pitchFamily="2" charset="0"/>
              </a:rPr>
              <a:t>Idea of solution</a:t>
            </a:r>
            <a:r>
              <a:rPr lang="en-GB" dirty="0">
                <a:latin typeface="Helvetica" pitchFamily="2" charset="0"/>
              </a:rPr>
              <a:t>: We can introduce some new kind of a reference into the language that can be bound specifically to temporary objects. Since temporary objects are </a:t>
            </a:r>
            <a:r>
              <a:rPr lang="en-GB" dirty="0" err="1">
                <a:latin typeface="Helvetica" pitchFamily="2" charset="0"/>
              </a:rPr>
              <a:t>rvalues</a:t>
            </a:r>
            <a:r>
              <a:rPr lang="en-GB" dirty="0">
                <a:latin typeface="Helvetica" pitchFamily="2" charset="0"/>
              </a:rPr>
              <a:t>, we will call such references </a:t>
            </a:r>
            <a:r>
              <a:rPr lang="en-GB" b="1" dirty="0" err="1">
                <a:solidFill>
                  <a:schemeClr val="accent4"/>
                </a:solidFill>
                <a:latin typeface="Helvetica" pitchFamily="2" charset="0"/>
              </a:rPr>
              <a:t>rvalue</a:t>
            </a:r>
            <a:r>
              <a:rPr lang="en-GB" b="1" dirty="0">
                <a:solidFill>
                  <a:schemeClr val="accent4"/>
                </a:solidFill>
                <a:latin typeface="Helvetica" pitchFamily="2" charset="0"/>
              </a:rPr>
              <a:t> references</a:t>
            </a:r>
            <a:r>
              <a:rPr lang="en-GB" dirty="0">
                <a:latin typeface="Helvetica" pitchFamily="2" charset="0"/>
              </a:rPr>
              <a:t>.</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11" name="TextBox 10">
            <a:extLst>
              <a:ext uri="{FF2B5EF4-FFF2-40B4-BE49-F238E27FC236}">
                <a16:creationId xmlns:a16="http://schemas.microsoft.com/office/drawing/2014/main" id="{1D787CEE-A6D6-784F-84C2-85FB5CD443BC}"/>
              </a:ext>
            </a:extLst>
          </p:cNvPr>
          <p:cNvSpPr txBox="1"/>
          <p:nvPr/>
        </p:nvSpPr>
        <p:spPr>
          <a:xfrm>
            <a:off x="1120775" y="4643043"/>
            <a:ext cx="10238509"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rgbClr val="00B050"/>
                </a:solidFill>
                <a:latin typeface="Helvetica" pitchFamily="2" charset="0"/>
              </a:rPr>
              <a:t>How it should work</a:t>
            </a:r>
            <a:r>
              <a:rPr lang="en-GB" dirty="0">
                <a:latin typeface="Helvetica" pitchFamily="2" charset="0"/>
              </a:rPr>
              <a:t>: An </a:t>
            </a:r>
            <a:r>
              <a:rPr lang="en-GB" dirty="0" err="1">
                <a:latin typeface="Helvetica" pitchFamily="2" charset="0"/>
              </a:rPr>
              <a:t>rvalue</a:t>
            </a:r>
            <a:r>
              <a:rPr lang="en-GB" dirty="0">
                <a:latin typeface="Helvetica" pitchFamily="2" charset="0"/>
              </a:rPr>
              <a:t> reference will indicate that the object bound to it should be treated as temporary. Since the original object is not to be used anywhere else, we can leave it in an </a:t>
            </a:r>
            <a:r>
              <a:rPr lang="en-GB" b="1" dirty="0">
                <a:latin typeface="Helvetica" pitchFamily="2" charset="0"/>
              </a:rPr>
              <a:t>invalid state</a:t>
            </a:r>
            <a:r>
              <a:rPr lang="en-GB" dirty="0">
                <a:latin typeface="Helvetica" pitchFamily="2" charset="0"/>
              </a:rPr>
              <a:t>. Thus, the </a:t>
            </a:r>
            <a:r>
              <a:rPr lang="en-GB" dirty="0" err="1">
                <a:latin typeface="Helvetica" pitchFamily="2" charset="0"/>
              </a:rPr>
              <a:t>rvalue</a:t>
            </a:r>
            <a:r>
              <a:rPr lang="en-GB" dirty="0">
                <a:latin typeface="Helvetica" pitchFamily="2" charset="0"/>
              </a:rPr>
              <a:t> reference allows us to </a:t>
            </a:r>
            <a:r>
              <a:rPr lang="en-GB" b="1" dirty="0">
                <a:latin typeface="Helvetica" pitchFamily="2" charset="0"/>
              </a:rPr>
              <a:t>steal content</a:t>
            </a:r>
            <a:r>
              <a:rPr lang="en-GB" dirty="0">
                <a:latin typeface="Helvetica" pitchFamily="2" charset="0"/>
              </a:rPr>
              <a:t> from the source object.</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334359602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pPr hangingPunct="0">
              <a:lnSpc>
                <a:spcPct val="100000"/>
              </a:lnSpc>
              <a:spcBef>
                <a:spcPts val="0"/>
              </a:spcBef>
              <a:buSzTx/>
            </a:pPr>
            <a:r>
              <a:rPr lang="en-RU" dirty="0">
                <a:latin typeface="Helvetica" pitchFamily="2" charset="0"/>
                <a:sym typeface="Calibri"/>
              </a:rPr>
              <a:t>New type of references: rvalue references</a:t>
            </a:r>
          </a:p>
        </p:txBody>
      </p:sp>
      <p:sp>
        <p:nvSpPr>
          <p:cNvPr id="3" name="TextBox 2">
            <a:extLst>
              <a:ext uri="{FF2B5EF4-FFF2-40B4-BE49-F238E27FC236}">
                <a16:creationId xmlns:a16="http://schemas.microsoft.com/office/drawing/2014/main" id="{DE856B9B-2CC9-B34C-95DE-22B3B6F7C2FA}"/>
              </a:ext>
            </a:extLst>
          </p:cNvPr>
          <p:cNvSpPr txBox="1"/>
          <p:nvPr/>
        </p:nvSpPr>
        <p:spPr>
          <a:xfrm>
            <a:off x="1120775" y="1396801"/>
            <a:ext cx="3824122"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323332"/>
                </a:solidFill>
                <a:effectLst/>
                <a:uFillTx/>
                <a:latin typeface="Helvetica" pitchFamily="2" charset="0"/>
                <a:ea typeface="+mj-ea"/>
                <a:cs typeface="+mj-cs"/>
                <a:sym typeface="Calibri"/>
              </a:rPr>
              <a:t>type</a:t>
            </a:r>
            <a:r>
              <a:rPr kumimoji="0" lang="en-RU" sz="1800" i="0" u="none" strike="noStrike" cap="none" spc="0" normalizeH="0" baseline="0" dirty="0">
                <a:ln>
                  <a:noFill/>
                </a:ln>
                <a:solidFill>
                  <a:srgbClr val="FB2A38"/>
                </a:solidFill>
                <a:effectLst/>
                <a:uFillTx/>
                <a:latin typeface="Helvetica" pitchFamily="2" charset="0"/>
                <a:ea typeface="+mj-ea"/>
                <a:cs typeface="+mj-cs"/>
                <a:sym typeface="Calibri"/>
              </a:rPr>
              <a:t>&amp;</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 reference (lvalue reference)</a:t>
            </a:r>
            <a:endParaRPr kumimoji="0" lang="en-RU" sz="1800" b="0" i="0" u="none" strike="noStrike" cap="none" spc="0" normalizeH="0" baseline="0" dirty="0">
              <a:ln>
                <a:noFill/>
              </a:ln>
              <a:solidFill>
                <a:srgbClr val="FB2A38"/>
              </a:solidFill>
              <a:effectLst/>
              <a:uFillTx/>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GB" dirty="0">
                <a:solidFill>
                  <a:srgbClr val="FB2A38"/>
                </a:solidFill>
                <a:latin typeface="Helvetica" pitchFamily="2" charset="0"/>
                <a:ea typeface="+mj-ea"/>
                <a:cs typeface="+mj-cs"/>
                <a:sym typeface="Calibri"/>
              </a:rPr>
              <a:t>c</a:t>
            </a:r>
            <a:r>
              <a:rPr kumimoji="0" lang="en-RU" sz="1800" i="0" u="none" strike="noStrike" cap="none" spc="0" normalizeH="0" baseline="0" dirty="0">
                <a:ln>
                  <a:noFill/>
                </a:ln>
                <a:solidFill>
                  <a:srgbClr val="FB2A38"/>
                </a:solidFill>
                <a:effectLst/>
                <a:uFillTx/>
                <a:latin typeface="Helvetica" pitchFamily="2" charset="0"/>
                <a:ea typeface="+mj-ea"/>
                <a:cs typeface="+mj-cs"/>
                <a:sym typeface="Calibri"/>
              </a:rPr>
              <a:t>onst</a:t>
            </a:r>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 type</a:t>
            </a:r>
            <a:r>
              <a:rPr kumimoji="0" lang="en-RU" sz="1800" i="0" u="none" strike="noStrike" cap="none" spc="0" normalizeH="0" baseline="0" dirty="0">
                <a:ln>
                  <a:noFill/>
                </a:ln>
                <a:solidFill>
                  <a:srgbClr val="FB2A38"/>
                </a:solidFill>
                <a:effectLst/>
                <a:uFillTx/>
                <a:latin typeface="Helvetica" pitchFamily="2" charset="0"/>
                <a:ea typeface="+mj-ea"/>
                <a:cs typeface="+mj-cs"/>
                <a:sym typeface="Calibri"/>
              </a:rPr>
              <a:t>&amp;</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 const reference</a:t>
            </a:r>
          </a:p>
          <a:p>
            <a:pPr marL="0" marR="0" indent="0" algn="l" defTabSz="914400" rtl="0" fontAlgn="auto" latinLnBrk="0" hangingPunct="0">
              <a:lnSpc>
                <a:spcPct val="100000"/>
              </a:lnSpc>
              <a:spcBef>
                <a:spcPts val="0"/>
              </a:spcBef>
              <a:spcAft>
                <a:spcPts val="0"/>
              </a:spcAft>
              <a:buClrTx/>
              <a:buSzTx/>
              <a:buFontTx/>
              <a:buNone/>
              <a:tabLst/>
            </a:pPr>
            <a:r>
              <a:rPr lang="en-GB" b="1" dirty="0">
                <a:solidFill>
                  <a:srgbClr val="323332"/>
                </a:solidFill>
                <a:latin typeface="Helvetica" pitchFamily="2" charset="0"/>
                <a:ea typeface="+mj-ea"/>
                <a:cs typeface="+mj-cs"/>
                <a:sym typeface="Calibri"/>
              </a:rPr>
              <a:t>t</a:t>
            </a:r>
            <a:r>
              <a:rPr lang="en-RU" b="1" dirty="0">
                <a:solidFill>
                  <a:srgbClr val="323332"/>
                </a:solidFill>
                <a:latin typeface="Helvetica" pitchFamily="2" charset="0"/>
                <a:ea typeface="+mj-ea"/>
                <a:cs typeface="+mj-cs"/>
                <a:sym typeface="Calibri"/>
              </a:rPr>
              <a:t>ype</a:t>
            </a:r>
            <a:r>
              <a:rPr lang="en-RU" dirty="0">
                <a:solidFill>
                  <a:srgbClr val="FB2A38"/>
                </a:solidFill>
                <a:latin typeface="Helvetica" pitchFamily="2" charset="0"/>
                <a:ea typeface="+mj-ea"/>
                <a:cs typeface="+mj-cs"/>
                <a:sym typeface="Calibri"/>
              </a:rPr>
              <a:t>&amp;&amp;</a:t>
            </a:r>
            <a:r>
              <a:rPr lang="en-RU" dirty="0">
                <a:solidFill>
                  <a:srgbClr val="323332"/>
                </a:solidFill>
                <a:latin typeface="Helvetica" pitchFamily="2" charset="0"/>
                <a:ea typeface="+mj-ea"/>
                <a:cs typeface="+mj-cs"/>
                <a:sym typeface="Calibri"/>
              </a:rPr>
              <a:t> – rvalue reference</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11" name="TextBox 10">
            <a:extLst>
              <a:ext uri="{FF2B5EF4-FFF2-40B4-BE49-F238E27FC236}">
                <a16:creationId xmlns:a16="http://schemas.microsoft.com/office/drawing/2014/main" id="{C9E56490-1BED-434A-9820-BE89D597A007}"/>
              </a:ext>
            </a:extLst>
          </p:cNvPr>
          <p:cNvSpPr txBox="1"/>
          <p:nvPr/>
        </p:nvSpPr>
        <p:spPr>
          <a:xfrm>
            <a:off x="1120775" y="2468485"/>
            <a:ext cx="10279118"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b="1" dirty="0" err="1">
                <a:latin typeface="Helvetica" pitchFamily="2" charset="0"/>
              </a:rPr>
              <a:t>rvalue</a:t>
            </a:r>
            <a:r>
              <a:rPr lang="en-GB" dirty="0">
                <a:latin typeface="Helvetica" pitchFamily="2" charset="0"/>
              </a:rPr>
              <a:t> reference is denoted by the special symbol </a:t>
            </a:r>
            <a:r>
              <a:rPr lang="en-GB" b="1" dirty="0">
                <a:latin typeface="Helvetica" pitchFamily="2" charset="0"/>
              </a:rPr>
              <a:t>&amp;&amp;</a:t>
            </a:r>
            <a:r>
              <a:rPr lang="en-GB" dirty="0">
                <a:latin typeface="Helvetica" pitchFamily="2" charset="0"/>
              </a:rPr>
              <a:t>.</a:t>
            </a:r>
          </a:p>
          <a:p>
            <a:pPr hangingPunct="0"/>
            <a:r>
              <a:rPr lang="en-GB" b="1" dirty="0">
                <a:latin typeface="Helvetica" pitchFamily="2" charset="0"/>
              </a:rPr>
              <a:t>Attention</a:t>
            </a:r>
            <a:r>
              <a:rPr lang="en-GB" dirty="0">
                <a:latin typeface="Helvetica" pitchFamily="2" charset="0"/>
              </a:rPr>
              <a:t>: this symbol does not indicate a reference to a reference! Double ampersand is a </a:t>
            </a:r>
            <a:r>
              <a:rPr lang="en-GB" b="1" dirty="0">
                <a:latin typeface="Helvetica" pitchFamily="2" charset="0"/>
              </a:rPr>
              <a:t>new </a:t>
            </a:r>
            <a:r>
              <a:rPr lang="en-GB" dirty="0">
                <a:latin typeface="Helvetica" pitchFamily="2" charset="0"/>
              </a:rPr>
              <a:t>indivisible special character that denotes a new kind of reference called </a:t>
            </a:r>
            <a:r>
              <a:rPr lang="en-GB" b="1" dirty="0" err="1">
                <a:latin typeface="Helvetica" pitchFamily="2" charset="0"/>
              </a:rPr>
              <a:t>rvalue</a:t>
            </a:r>
            <a:r>
              <a:rPr lang="en-GB" b="1" dirty="0">
                <a:latin typeface="Helvetica" pitchFamily="2" charset="0"/>
              </a:rPr>
              <a:t> reference</a:t>
            </a:r>
            <a:r>
              <a:rPr lang="en-GB" dirty="0">
                <a:latin typeface="Helvetica" pitchFamily="2" charset="0"/>
              </a:rPr>
              <a:t>.</a:t>
            </a:r>
          </a:p>
          <a:p>
            <a:pPr hangingPunct="0"/>
            <a:r>
              <a:rPr lang="en-GB" dirty="0">
                <a:solidFill>
                  <a:srgbClr val="323332"/>
                </a:solidFill>
                <a:latin typeface="Helvetica" pitchFamily="2" charset="0"/>
                <a:sym typeface="Calibri"/>
              </a:rPr>
              <a:t>When </a:t>
            </a:r>
            <a:r>
              <a:rPr lang="en-GB" dirty="0" err="1">
                <a:solidFill>
                  <a:srgbClr val="323332"/>
                </a:solidFill>
                <a:latin typeface="Helvetica" pitchFamily="2" charset="0"/>
                <a:sym typeface="Calibri"/>
              </a:rPr>
              <a:t>lvalue</a:t>
            </a:r>
            <a:r>
              <a:rPr lang="en-GB" dirty="0">
                <a:solidFill>
                  <a:srgbClr val="323332"/>
                </a:solidFill>
                <a:latin typeface="Helvetica" pitchFamily="2" charset="0"/>
                <a:sym typeface="Calibri"/>
              </a:rPr>
              <a:t> refs can be bound only to an </a:t>
            </a:r>
            <a:r>
              <a:rPr lang="en-GB" dirty="0" err="1">
                <a:solidFill>
                  <a:srgbClr val="323332"/>
                </a:solidFill>
                <a:latin typeface="Helvetica" pitchFamily="2" charset="0"/>
                <a:sym typeface="Calibri"/>
              </a:rPr>
              <a:t>lvalue</a:t>
            </a:r>
            <a:r>
              <a:rPr lang="en-GB" dirty="0">
                <a:solidFill>
                  <a:srgbClr val="323332"/>
                </a:solidFill>
                <a:latin typeface="Helvetica" pitchFamily="2" charset="0"/>
                <a:sym typeface="Calibri"/>
              </a:rPr>
              <a:t>, r</a:t>
            </a:r>
            <a:r>
              <a:rPr lang="en-RU" dirty="0">
                <a:solidFill>
                  <a:srgbClr val="323332"/>
                </a:solidFill>
                <a:latin typeface="Helvetica" pitchFamily="2" charset="0"/>
                <a:sym typeface="Calibri"/>
              </a:rPr>
              <a:t>value refs can be bound only to rvalues.</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4" name="TextBox 3">
            <a:extLst>
              <a:ext uri="{FF2B5EF4-FFF2-40B4-BE49-F238E27FC236}">
                <a16:creationId xmlns:a16="http://schemas.microsoft.com/office/drawing/2014/main" id="{F006D9B5-8578-3444-B4B8-235B2DBA2D91}"/>
              </a:ext>
            </a:extLst>
          </p:cNvPr>
          <p:cNvSpPr txBox="1"/>
          <p:nvPr/>
        </p:nvSpPr>
        <p:spPr>
          <a:xfrm>
            <a:off x="1120775" y="3817168"/>
            <a:ext cx="9601344"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b="1" dirty="0">
                <a:solidFill>
                  <a:srgbClr val="323332"/>
                </a:solidFill>
                <a:latin typeface="Helvetica" pitchFamily="2" charset="0"/>
                <a:ea typeface="+mj-ea"/>
                <a:cs typeface="+mj-cs"/>
                <a:sym typeface="Calibri"/>
              </a:rPr>
              <a:t>Examples:</a:t>
            </a:r>
          </a:p>
          <a:p>
            <a:pPr marL="0" marR="0" indent="0" algn="l" defTabSz="914400" rtl="0" fontAlgn="auto" latinLnBrk="0" hangingPunct="0">
              <a:lnSpc>
                <a:spcPct val="100000"/>
              </a:lnSpc>
              <a:spcBef>
                <a:spcPts val="0"/>
              </a:spcBef>
              <a:spcAft>
                <a:spcPts val="0"/>
              </a:spcAft>
              <a:buClrTx/>
              <a:buSzTx/>
              <a:buFontTx/>
              <a:buNone/>
              <a:tabLst/>
            </a:pPr>
            <a:r>
              <a:rPr lang="en-GB" dirty="0" err="1">
                <a:solidFill>
                  <a:srgbClr val="323332"/>
                </a:solidFill>
                <a:latin typeface="Helvetica" pitchFamily="2" charset="0"/>
                <a:ea typeface="+mj-ea"/>
                <a:cs typeface="+mj-cs"/>
                <a:sym typeface="Calibri"/>
              </a:rPr>
              <a:t>i</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nt val = 5; </a:t>
            </a:r>
            <a:r>
              <a:rPr kumimoji="0" lang="en-RU" sz="1800" b="0" i="0" u="none" strike="noStrike" cap="none" spc="0" normalizeH="0" baseline="0" dirty="0">
                <a:ln>
                  <a:noFill/>
                </a:ln>
                <a:solidFill>
                  <a:srgbClr val="00B0F0"/>
                </a:solidFill>
                <a:effectLst/>
                <a:uFillTx/>
                <a:latin typeface="Helvetica" pitchFamily="2" charset="0"/>
                <a:ea typeface="+mj-ea"/>
                <a:cs typeface="+mj-cs"/>
                <a:sym typeface="Calibri"/>
              </a:rPr>
              <a:t>/// an lvalue</a:t>
            </a:r>
          </a:p>
          <a:p>
            <a:pPr hangingPunct="0"/>
            <a:r>
              <a:rPr lang="en-GB" dirty="0">
                <a:solidFill>
                  <a:schemeClr val="accent4"/>
                </a:solidFill>
                <a:latin typeface="Helvetica" pitchFamily="2" charset="0"/>
                <a:ea typeface="+mj-ea"/>
                <a:cs typeface="+mj-cs"/>
                <a:sym typeface="Calibri"/>
              </a:rPr>
              <a:t>i</a:t>
            </a:r>
            <a:r>
              <a:rPr lang="en-RU" dirty="0">
                <a:solidFill>
                  <a:schemeClr val="accent4"/>
                </a:solidFill>
                <a:latin typeface="Helvetica" pitchFamily="2" charset="0"/>
                <a:ea typeface="+mj-ea"/>
                <a:cs typeface="+mj-cs"/>
                <a:sym typeface="Calibri"/>
              </a:rPr>
              <a:t>nt&amp; lref_const = 2; </a:t>
            </a:r>
            <a:r>
              <a:rPr lang="en-RU" dirty="0">
                <a:solidFill>
                  <a:srgbClr val="FF0000"/>
                </a:solidFill>
                <a:latin typeface="Helvetica" pitchFamily="2" charset="0"/>
                <a:ea typeface="+mj-ea"/>
                <a:cs typeface="+mj-cs"/>
                <a:sym typeface="Calibri"/>
              </a:rPr>
              <a:t>/// CE: lvalue reference can’t be bound to the rvalue</a:t>
            </a:r>
            <a:endParaRPr lang="en-GB" dirty="0">
              <a:solidFill>
                <a:srgbClr val="00B050"/>
              </a:solidFill>
              <a:latin typeface="Helvetica" pitchFamily="2" charset="0"/>
              <a:sym typeface="Calibri"/>
            </a:endParaRPr>
          </a:p>
          <a:p>
            <a:pPr hangingPunct="0"/>
            <a:r>
              <a:rPr lang="en-GB" dirty="0" err="1">
                <a:solidFill>
                  <a:srgbClr val="323332"/>
                </a:solidFill>
                <a:latin typeface="Helvetica" pitchFamily="2" charset="0"/>
                <a:sym typeface="Calibri"/>
              </a:rPr>
              <a:t>i</a:t>
            </a:r>
            <a:r>
              <a:rPr lang="en-RU" dirty="0">
                <a:solidFill>
                  <a:srgbClr val="323332"/>
                </a:solidFill>
                <a:latin typeface="Helvetica" pitchFamily="2" charset="0"/>
                <a:sym typeface="Calibri"/>
              </a:rPr>
              <a:t>nt&amp;&amp; rref_const = 3; </a:t>
            </a:r>
            <a:r>
              <a:rPr lang="en-RU" dirty="0">
                <a:solidFill>
                  <a:srgbClr val="00B050"/>
                </a:solidFill>
                <a:latin typeface="Helvetica" pitchFamily="2" charset="0"/>
                <a:sym typeface="Calibri"/>
              </a:rPr>
              <a:t>/// OK: rvalue reference can be initialized with an rvalue</a:t>
            </a:r>
            <a:endParaRPr kumimoji="0" lang="en-RU" sz="1800" b="0" i="0" u="none" strike="noStrike" cap="none" spc="0" normalizeH="0" baseline="0" dirty="0">
              <a:ln>
                <a:noFill/>
              </a:ln>
              <a:solidFill>
                <a:srgbClr val="FF0000"/>
              </a:solidFill>
              <a:effectLst/>
              <a:uFillTx/>
              <a:latin typeface="Helvetica" pitchFamily="2" charset="0"/>
              <a:ea typeface="+mj-ea"/>
              <a:cs typeface="+mj-cs"/>
              <a:sym typeface="Calibri"/>
            </a:endParaRPr>
          </a:p>
          <a:p>
            <a:pPr hangingPunct="0"/>
            <a:r>
              <a:rPr lang="en-US" dirty="0">
                <a:solidFill>
                  <a:srgbClr val="323332"/>
                </a:solidFill>
                <a:latin typeface="Helvetica" pitchFamily="2" charset="0"/>
                <a:sym typeface="Calibri"/>
              </a:rPr>
              <a:t>Int&amp; </a:t>
            </a:r>
            <a:r>
              <a:rPr lang="en-US" dirty="0" err="1">
                <a:solidFill>
                  <a:srgbClr val="323332"/>
                </a:solidFill>
                <a:latin typeface="Helvetica" pitchFamily="2" charset="0"/>
                <a:sym typeface="Calibri"/>
              </a:rPr>
              <a:t>lref_val</a:t>
            </a:r>
            <a:r>
              <a:rPr lang="en-US" dirty="0">
                <a:solidFill>
                  <a:srgbClr val="323332"/>
                </a:solidFill>
                <a:latin typeface="Helvetica" pitchFamily="2" charset="0"/>
                <a:sym typeface="Calibri"/>
              </a:rPr>
              <a:t> = </a:t>
            </a:r>
            <a:r>
              <a:rPr lang="en-US" dirty="0" err="1">
                <a:solidFill>
                  <a:srgbClr val="323332"/>
                </a:solidFill>
                <a:latin typeface="Helvetica" pitchFamily="2" charset="0"/>
                <a:sym typeface="Calibri"/>
              </a:rPr>
              <a:t>val</a:t>
            </a:r>
            <a:r>
              <a:rPr lang="en-US" dirty="0">
                <a:solidFill>
                  <a:srgbClr val="323332"/>
                </a:solidFill>
                <a:latin typeface="Helvetica" pitchFamily="2" charset="0"/>
                <a:sym typeface="Calibri"/>
              </a:rPr>
              <a:t>; </a:t>
            </a:r>
            <a:r>
              <a:rPr lang="en-US" dirty="0">
                <a:solidFill>
                  <a:srgbClr val="00B050"/>
                </a:solidFill>
                <a:latin typeface="Helvetica" pitchFamily="2" charset="0"/>
                <a:sym typeface="Calibri"/>
              </a:rPr>
              <a:t>/// OK: </a:t>
            </a:r>
            <a:r>
              <a:rPr lang="en-US" dirty="0" err="1">
                <a:solidFill>
                  <a:srgbClr val="00B050"/>
                </a:solidFill>
                <a:latin typeface="Helvetica" pitchFamily="2" charset="0"/>
                <a:sym typeface="Calibri"/>
              </a:rPr>
              <a:t>lvalue</a:t>
            </a:r>
            <a:r>
              <a:rPr lang="en-US" dirty="0">
                <a:solidFill>
                  <a:srgbClr val="00B050"/>
                </a:solidFill>
                <a:latin typeface="Helvetica" pitchFamily="2" charset="0"/>
                <a:sym typeface="Calibri"/>
              </a:rPr>
              <a:t> </a:t>
            </a:r>
            <a:r>
              <a:rPr lang="en-US" dirty="0" err="1">
                <a:solidFill>
                  <a:srgbClr val="00B050"/>
                </a:solidFill>
                <a:latin typeface="Helvetica" pitchFamily="2" charset="0"/>
                <a:sym typeface="Calibri"/>
              </a:rPr>
              <a:t>refernce</a:t>
            </a:r>
            <a:r>
              <a:rPr lang="en-US" dirty="0">
                <a:solidFill>
                  <a:srgbClr val="00B050"/>
                </a:solidFill>
                <a:latin typeface="Helvetica" pitchFamily="2" charset="0"/>
                <a:sym typeface="Calibri"/>
              </a:rPr>
              <a:t> can be initialized with </a:t>
            </a:r>
            <a:r>
              <a:rPr lang="en-US" dirty="0" err="1">
                <a:solidFill>
                  <a:srgbClr val="00B050"/>
                </a:solidFill>
                <a:latin typeface="Helvetica" pitchFamily="2" charset="0"/>
                <a:sym typeface="Calibri"/>
              </a:rPr>
              <a:t>lvalues</a:t>
            </a:r>
            <a:endParaRPr lang="en-GB" dirty="0">
              <a:solidFill>
                <a:srgbClr val="00B050"/>
              </a:solidFill>
              <a:latin typeface="Helvetica" pitchFamily="2" charset="0"/>
              <a:sym typeface="Calibri"/>
            </a:endParaRPr>
          </a:p>
          <a:p>
            <a:pPr hangingPunct="0"/>
            <a:r>
              <a:rPr lang="en-GB" dirty="0" err="1">
                <a:solidFill>
                  <a:srgbClr val="323332"/>
                </a:solidFill>
                <a:latin typeface="Helvetica" pitchFamily="2" charset="0"/>
                <a:sym typeface="Calibri"/>
              </a:rPr>
              <a:t>i</a:t>
            </a:r>
            <a:r>
              <a:rPr lang="en-RU" dirty="0">
                <a:solidFill>
                  <a:srgbClr val="323332"/>
                </a:solidFill>
                <a:latin typeface="Helvetica" pitchFamily="2" charset="0"/>
                <a:sym typeface="Calibri"/>
              </a:rPr>
              <a:t>nt&amp;&amp; rref_val = val; </a:t>
            </a:r>
            <a:r>
              <a:rPr lang="en-RU" dirty="0">
                <a:solidFill>
                  <a:srgbClr val="FF0000"/>
                </a:solidFill>
                <a:latin typeface="Helvetica" pitchFamily="2" charset="0"/>
                <a:sym typeface="Calibri"/>
              </a:rPr>
              <a:t>/// CE: rvalue reference can’t be initialized with lvalues</a:t>
            </a:r>
            <a:endParaRPr lang="en-RU" dirty="0">
              <a:solidFill>
                <a:srgbClr val="00B050"/>
              </a:solidFill>
              <a:latin typeface="Helvetica" pitchFamily="2" charset="0"/>
              <a:sym typeface="Calibri"/>
            </a:endParaRPr>
          </a:p>
          <a:p>
            <a:pPr hangingPunct="0"/>
            <a:r>
              <a:rPr lang="en-US" dirty="0">
                <a:solidFill>
                  <a:srgbClr val="323332"/>
                </a:solidFill>
                <a:latin typeface="Helvetica" pitchFamily="2" charset="0"/>
                <a:sym typeface="Calibri"/>
              </a:rPr>
              <a:t>Int&amp; </a:t>
            </a:r>
            <a:r>
              <a:rPr lang="en-US" dirty="0" err="1">
                <a:solidFill>
                  <a:srgbClr val="323332"/>
                </a:solidFill>
                <a:latin typeface="Helvetica" pitchFamily="2" charset="0"/>
                <a:sym typeface="Calibri"/>
              </a:rPr>
              <a:t>lref_lref</a:t>
            </a:r>
            <a:r>
              <a:rPr lang="en-US" dirty="0">
                <a:solidFill>
                  <a:srgbClr val="323332"/>
                </a:solidFill>
                <a:latin typeface="Helvetica" pitchFamily="2" charset="0"/>
                <a:sym typeface="Calibri"/>
              </a:rPr>
              <a:t> = </a:t>
            </a:r>
            <a:r>
              <a:rPr lang="en-US" dirty="0" err="1">
                <a:solidFill>
                  <a:srgbClr val="323332"/>
                </a:solidFill>
                <a:latin typeface="Helvetica" pitchFamily="2" charset="0"/>
                <a:sym typeface="Calibri"/>
              </a:rPr>
              <a:t>lref_val</a:t>
            </a:r>
            <a:r>
              <a:rPr lang="en-US" dirty="0">
                <a:solidFill>
                  <a:srgbClr val="323332"/>
                </a:solidFill>
                <a:latin typeface="Helvetica" pitchFamily="2" charset="0"/>
                <a:sym typeface="Calibri"/>
              </a:rPr>
              <a:t>; </a:t>
            </a:r>
            <a:r>
              <a:rPr lang="en-US" dirty="0">
                <a:solidFill>
                  <a:srgbClr val="00B050"/>
                </a:solidFill>
                <a:latin typeface="Helvetica" pitchFamily="2" charset="0"/>
                <a:sym typeface="Calibri"/>
              </a:rPr>
              <a:t>/// OK: </a:t>
            </a:r>
            <a:r>
              <a:rPr lang="en-US" dirty="0" err="1">
                <a:solidFill>
                  <a:srgbClr val="00B050"/>
                </a:solidFill>
                <a:latin typeface="Helvetica" pitchFamily="2" charset="0"/>
                <a:sym typeface="Calibri"/>
              </a:rPr>
              <a:t>lvalue</a:t>
            </a:r>
            <a:r>
              <a:rPr lang="en-US" dirty="0">
                <a:solidFill>
                  <a:srgbClr val="00B050"/>
                </a:solidFill>
                <a:latin typeface="Helvetica" pitchFamily="2" charset="0"/>
                <a:sym typeface="Calibri"/>
              </a:rPr>
              <a:t> </a:t>
            </a:r>
            <a:r>
              <a:rPr lang="en-US" dirty="0" err="1">
                <a:solidFill>
                  <a:srgbClr val="00B050"/>
                </a:solidFill>
                <a:latin typeface="Helvetica" pitchFamily="2" charset="0"/>
                <a:sym typeface="Calibri"/>
              </a:rPr>
              <a:t>refernce</a:t>
            </a:r>
            <a:r>
              <a:rPr lang="en-US" dirty="0">
                <a:solidFill>
                  <a:srgbClr val="00B050"/>
                </a:solidFill>
                <a:latin typeface="Helvetica" pitchFamily="2" charset="0"/>
                <a:sym typeface="Calibri"/>
              </a:rPr>
              <a:t> can be initialized with </a:t>
            </a:r>
            <a:r>
              <a:rPr lang="en-US" dirty="0" err="1">
                <a:solidFill>
                  <a:srgbClr val="00B050"/>
                </a:solidFill>
                <a:latin typeface="Helvetica" pitchFamily="2" charset="0"/>
                <a:sym typeface="Calibri"/>
              </a:rPr>
              <a:t>lvalues</a:t>
            </a:r>
            <a:r>
              <a:rPr lang="en-US" dirty="0">
                <a:solidFill>
                  <a:srgbClr val="00B050"/>
                </a:solidFill>
                <a:latin typeface="Helvetica" pitchFamily="2" charset="0"/>
                <a:sym typeface="Calibri"/>
              </a:rPr>
              <a:t> (even references)</a:t>
            </a:r>
            <a:endParaRPr lang="en-GB" dirty="0">
              <a:solidFill>
                <a:srgbClr val="00B050"/>
              </a:solidFill>
              <a:latin typeface="Helvetica" pitchFamily="2" charset="0"/>
              <a:sym typeface="Calibri"/>
            </a:endParaRPr>
          </a:p>
          <a:p>
            <a:pPr hangingPunct="0"/>
            <a:r>
              <a:rPr lang="en-GB" dirty="0">
                <a:solidFill>
                  <a:schemeClr val="accent4"/>
                </a:solidFill>
                <a:latin typeface="Helvetica" pitchFamily="2" charset="0"/>
                <a:ea typeface="+mj-ea"/>
                <a:cs typeface="+mj-cs"/>
                <a:sym typeface="Calibri"/>
              </a:rPr>
              <a:t>I</a:t>
            </a:r>
            <a:r>
              <a:rPr lang="en-RU" dirty="0">
                <a:solidFill>
                  <a:schemeClr val="accent4"/>
                </a:solidFill>
                <a:latin typeface="Helvetica" pitchFamily="2" charset="0"/>
                <a:ea typeface="+mj-ea"/>
                <a:cs typeface="+mj-cs"/>
                <a:sym typeface="Calibri"/>
              </a:rPr>
              <a:t>nt&amp;&amp; rref_lref = lref_val;</a:t>
            </a:r>
            <a:r>
              <a:rPr lang="en-RU" dirty="0">
                <a:solidFill>
                  <a:srgbClr val="FF0000"/>
                </a:solidFill>
                <a:latin typeface="Helvetica" pitchFamily="2" charset="0"/>
                <a:ea typeface="+mj-ea"/>
                <a:cs typeface="+mj-cs"/>
                <a:sym typeface="Calibri"/>
              </a:rPr>
              <a:t> /// CE: </a:t>
            </a:r>
            <a:r>
              <a:rPr lang="en-RU" dirty="0">
                <a:solidFill>
                  <a:srgbClr val="FF0000"/>
                </a:solidFill>
                <a:latin typeface="Helvetica" pitchFamily="2" charset="0"/>
                <a:sym typeface="Calibri"/>
              </a:rPr>
              <a:t>rvalue reference can’t be initialized with lvalues</a:t>
            </a:r>
            <a:endParaRPr lang="en-RU" dirty="0">
              <a:solidFill>
                <a:srgbClr val="00B050"/>
              </a:solidFill>
              <a:latin typeface="Helvetica" pitchFamily="2" charset="0"/>
              <a:sym typeface="Calibri"/>
            </a:endParaRPr>
          </a:p>
          <a:p>
            <a:pPr hangingPunct="0"/>
            <a:r>
              <a:rPr lang="en-GB" dirty="0">
                <a:solidFill>
                  <a:schemeClr val="accent4"/>
                </a:solidFill>
                <a:latin typeface="Helvetica" pitchFamily="2" charset="0"/>
                <a:ea typeface="+mj-ea"/>
                <a:cs typeface="+mj-cs"/>
                <a:sym typeface="Calibri"/>
              </a:rPr>
              <a:t>I</a:t>
            </a:r>
            <a:r>
              <a:rPr lang="en-RU" dirty="0">
                <a:solidFill>
                  <a:schemeClr val="accent4"/>
                </a:solidFill>
                <a:latin typeface="Helvetica" pitchFamily="2" charset="0"/>
                <a:ea typeface="+mj-ea"/>
                <a:cs typeface="+mj-cs"/>
                <a:sym typeface="Calibri"/>
              </a:rPr>
              <a:t>nt&amp; lref_rref = rref_const;</a:t>
            </a:r>
            <a:r>
              <a:rPr lang="en-RU" dirty="0">
                <a:solidFill>
                  <a:srgbClr val="FF0000"/>
                </a:solidFill>
                <a:latin typeface="Helvetica" pitchFamily="2" charset="0"/>
                <a:ea typeface="+mj-ea"/>
                <a:cs typeface="+mj-cs"/>
                <a:sym typeface="Calibri"/>
              </a:rPr>
              <a:t> </a:t>
            </a:r>
            <a:r>
              <a:rPr lang="en-RU" dirty="0">
                <a:solidFill>
                  <a:srgbClr val="00B050"/>
                </a:solidFill>
                <a:latin typeface="Helvetica" pitchFamily="2" charset="0"/>
                <a:ea typeface="+mj-ea"/>
                <a:cs typeface="+mj-cs"/>
                <a:sym typeface="Calibri"/>
              </a:rPr>
              <a:t>///</a:t>
            </a:r>
            <a:r>
              <a:rPr lang="en-RU" dirty="0">
                <a:solidFill>
                  <a:srgbClr val="FF0000"/>
                </a:solidFill>
                <a:latin typeface="Helvetica" pitchFamily="2" charset="0"/>
                <a:ea typeface="+mj-ea"/>
                <a:cs typeface="+mj-cs"/>
                <a:sym typeface="Calibri"/>
              </a:rPr>
              <a:t> </a:t>
            </a:r>
            <a:r>
              <a:rPr lang="en-RU" dirty="0">
                <a:solidFill>
                  <a:srgbClr val="00B050"/>
                </a:solidFill>
                <a:latin typeface="Helvetica" pitchFamily="2" charset="0"/>
                <a:ea typeface="+mj-ea"/>
                <a:cs typeface="+mj-cs"/>
                <a:sym typeface="Calibri"/>
              </a:rPr>
              <a:t>OK: </a:t>
            </a:r>
            <a:r>
              <a:rPr lang="en-US" dirty="0" err="1">
                <a:solidFill>
                  <a:srgbClr val="00B050"/>
                </a:solidFill>
                <a:latin typeface="Helvetica" pitchFamily="2" charset="0"/>
                <a:sym typeface="Calibri"/>
              </a:rPr>
              <a:t>lvalue</a:t>
            </a:r>
            <a:r>
              <a:rPr lang="en-US" dirty="0">
                <a:solidFill>
                  <a:srgbClr val="00B050"/>
                </a:solidFill>
                <a:latin typeface="Helvetica" pitchFamily="2" charset="0"/>
                <a:sym typeface="Calibri"/>
              </a:rPr>
              <a:t> </a:t>
            </a:r>
            <a:r>
              <a:rPr lang="en-US" dirty="0" err="1">
                <a:solidFill>
                  <a:srgbClr val="00B050"/>
                </a:solidFill>
                <a:latin typeface="Helvetica" pitchFamily="2" charset="0"/>
                <a:sym typeface="Calibri"/>
              </a:rPr>
              <a:t>refernce</a:t>
            </a:r>
            <a:r>
              <a:rPr lang="en-US" dirty="0">
                <a:solidFill>
                  <a:srgbClr val="00B050"/>
                </a:solidFill>
                <a:latin typeface="Helvetica" pitchFamily="2" charset="0"/>
                <a:sym typeface="Calibri"/>
              </a:rPr>
              <a:t> can be initialized with </a:t>
            </a:r>
            <a:r>
              <a:rPr lang="en-US" dirty="0" err="1">
                <a:solidFill>
                  <a:srgbClr val="00B050"/>
                </a:solidFill>
                <a:latin typeface="Helvetica" pitchFamily="2" charset="0"/>
                <a:sym typeface="Calibri"/>
              </a:rPr>
              <a:t>lvalues</a:t>
            </a:r>
            <a:endParaRPr lang="en-GB" dirty="0">
              <a:solidFill>
                <a:srgbClr val="00B050"/>
              </a:solidFill>
              <a:latin typeface="Helvetica" pitchFamily="2" charset="0"/>
              <a:sym typeface="Calibri"/>
            </a:endParaRPr>
          </a:p>
          <a:p>
            <a:pPr hangingPunct="0"/>
            <a:r>
              <a:rPr kumimoji="0" lang="en-GB" sz="1800" b="0" i="0" u="none" strike="noStrike" cap="none" spc="0" normalizeH="0" baseline="0" dirty="0">
                <a:ln>
                  <a:noFill/>
                </a:ln>
                <a:solidFill>
                  <a:schemeClr val="accent4"/>
                </a:solidFill>
                <a:effectLst/>
                <a:uFillTx/>
                <a:latin typeface="Helvetica" pitchFamily="2" charset="0"/>
                <a:ea typeface="+mj-ea"/>
                <a:cs typeface="+mj-cs"/>
                <a:sym typeface="Calibri"/>
              </a:rPr>
              <a:t>int</a:t>
            </a:r>
            <a:r>
              <a:rPr lang="en-GB" dirty="0">
                <a:solidFill>
                  <a:schemeClr val="accent4"/>
                </a:solidFill>
                <a:latin typeface="Helvetica" pitchFamily="2" charset="0"/>
                <a:ea typeface="+mj-ea"/>
                <a:cs typeface="+mj-cs"/>
                <a:sym typeface="Calibri"/>
              </a:rPr>
              <a:t>&amp;&amp; </a:t>
            </a:r>
            <a:r>
              <a:rPr lang="en-GB" dirty="0" err="1">
                <a:solidFill>
                  <a:schemeClr val="accent4"/>
                </a:solidFill>
                <a:latin typeface="Helvetica" pitchFamily="2" charset="0"/>
                <a:ea typeface="+mj-ea"/>
                <a:cs typeface="+mj-cs"/>
                <a:sym typeface="Calibri"/>
              </a:rPr>
              <a:t>rref_rref</a:t>
            </a:r>
            <a:r>
              <a:rPr lang="en-GB" dirty="0">
                <a:solidFill>
                  <a:schemeClr val="accent4"/>
                </a:solidFill>
                <a:latin typeface="Helvetica" pitchFamily="2" charset="0"/>
                <a:ea typeface="+mj-ea"/>
                <a:cs typeface="+mj-cs"/>
                <a:sym typeface="Calibri"/>
              </a:rPr>
              <a:t> = </a:t>
            </a:r>
            <a:r>
              <a:rPr lang="en-GB" dirty="0" err="1">
                <a:solidFill>
                  <a:schemeClr val="accent4"/>
                </a:solidFill>
                <a:latin typeface="Helvetica" pitchFamily="2" charset="0"/>
                <a:ea typeface="+mj-ea"/>
                <a:cs typeface="+mj-cs"/>
                <a:sym typeface="Calibri"/>
              </a:rPr>
              <a:t>rref_const</a:t>
            </a:r>
            <a:r>
              <a:rPr lang="en-GB" dirty="0">
                <a:solidFill>
                  <a:schemeClr val="accent4"/>
                </a:solidFill>
                <a:latin typeface="Helvetica" pitchFamily="2" charset="0"/>
                <a:ea typeface="+mj-ea"/>
                <a:cs typeface="+mj-cs"/>
                <a:sym typeface="Calibri"/>
              </a:rPr>
              <a:t>; </a:t>
            </a:r>
            <a:r>
              <a:rPr lang="en-GB" dirty="0">
                <a:solidFill>
                  <a:srgbClr val="FB2A38"/>
                </a:solidFill>
                <a:latin typeface="Helvetica" pitchFamily="2" charset="0"/>
                <a:ea typeface="+mj-ea"/>
                <a:cs typeface="+mj-cs"/>
                <a:sym typeface="Calibri"/>
              </a:rPr>
              <a:t>/// CE: </a:t>
            </a:r>
            <a:r>
              <a:rPr lang="en-RU" dirty="0">
                <a:solidFill>
                  <a:srgbClr val="FF0000"/>
                </a:solidFill>
                <a:latin typeface="Helvetica" pitchFamily="2" charset="0"/>
                <a:sym typeface="Calibri"/>
              </a:rPr>
              <a:t>rvalue reference can’t be initialized with lvalues</a:t>
            </a:r>
            <a:endParaRPr lang="en-RU" dirty="0">
              <a:solidFill>
                <a:srgbClr val="00B050"/>
              </a:solidFill>
              <a:latin typeface="Helvetica" pitchFamily="2" charset="0"/>
              <a:sym typeface="Calibri"/>
            </a:endParaRPr>
          </a:p>
        </p:txBody>
      </p:sp>
    </p:spTree>
    <p:extLst>
      <p:ext uri="{BB962C8B-B14F-4D97-AF65-F5344CB8AC3E}">
        <p14:creationId xmlns:p14="http://schemas.microsoft.com/office/powerpoint/2010/main" val="2059096511"/>
      </p:ext>
    </p:extLst>
  </p:cSld>
  <p:clrMapOvr>
    <a:masterClrMapping/>
  </p:clrMapOvr>
  <p:transition spd="med"/>
</p:sld>
</file>

<file path=ppt/theme/theme1.xml><?xml version="1.0" encoding="utf-8"?>
<a:theme xmlns:a="http://schemas.openxmlformats.org/drawingml/2006/main" name="3.Алгоритмы поиска">
  <a:themeElements>
    <a:clrScheme name="Тема Office">
      <a:dk1>
        <a:srgbClr val="323332"/>
      </a:dk1>
      <a:lt1>
        <a:srgbClr val="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Тема Office">
      <a:majorFont>
        <a:latin typeface="Calibri"/>
        <a:ea typeface="Calibri"/>
        <a:cs typeface="Calibri"/>
      </a:majorFont>
      <a:minorFont>
        <a:latin typeface="Helvetica"/>
        <a:ea typeface="Helvetica"/>
        <a:cs typeface="Helvetica"/>
      </a:minorFont>
    </a:fontScheme>
    <a:fmtScheme name="Тема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hueOff val="-10800000"/>
            <a:satOff val="-100001"/>
          </a:schemeClr>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332"/>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332"/>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32734</TotalTime>
  <Words>6541</Words>
  <Application>Microsoft Macintosh PowerPoint</Application>
  <PresentationFormat>Widescreen</PresentationFormat>
  <Paragraphs>513</Paragraphs>
  <Slides>72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72</vt:i4>
      </vt:variant>
    </vt:vector>
  </HeadingPairs>
  <TitlesOfParts>
    <vt:vector size="79" baseType="lpstr">
      <vt:lpstr>Arial</vt:lpstr>
      <vt:lpstr>Calibri</vt:lpstr>
      <vt:lpstr>Helvetica</vt:lpstr>
      <vt:lpstr>Proxima Nova Bold</vt:lpstr>
      <vt:lpstr>Proxima Nova Light</vt:lpstr>
      <vt:lpstr>Proxima Nova Regular</vt:lpstr>
      <vt:lpstr>3.Алгоритмы поиска</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memes</dc:creator>
  <cp:lastModifiedBy>Microsoft Office User</cp:lastModifiedBy>
  <cp:revision>2015</cp:revision>
  <dcterms:created xsi:type="dcterms:W3CDTF">2020-10-11T07:52:54Z</dcterms:created>
  <dcterms:modified xsi:type="dcterms:W3CDTF">2022-12-10T11:00:21Z</dcterms:modified>
</cp:coreProperties>
</file>